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304" r:id="rId45"/>
    <p:sldId id="303" r:id="rId46"/>
    <p:sldId id="305" r:id="rId47"/>
    <p:sldId id="306" r:id="rId48"/>
    <p:sldId id="307" r:id="rId49"/>
    <p:sldId id="308" r:id="rId50"/>
    <p:sldId id="309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10" r:id="rId62"/>
    <p:sldId id="311" r:id="rId63"/>
    <p:sldId id="312" r:id="rId64"/>
    <p:sldId id="313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33" r:id="rId73"/>
    <p:sldId id="322" r:id="rId74"/>
    <p:sldId id="323" r:id="rId75"/>
    <p:sldId id="324" r:id="rId76"/>
    <p:sldId id="325" r:id="rId77"/>
    <p:sldId id="326" r:id="rId78"/>
    <p:sldId id="327" r:id="rId79"/>
    <p:sldId id="330" r:id="rId80"/>
    <p:sldId id="331" r:id="rId81"/>
    <p:sldId id="332" r:id="rId82"/>
    <p:sldId id="334" r:id="rId83"/>
    <p:sldId id="335" r:id="rId84"/>
    <p:sldId id="336" r:id="rId85"/>
    <p:sldId id="328" r:id="rId86"/>
    <p:sldId id="329" r:id="rId87"/>
    <p:sldId id="337" r:id="rId88"/>
    <p:sldId id="338" r:id="rId89"/>
    <p:sldId id="340" r:id="rId90"/>
    <p:sldId id="341" r:id="rId91"/>
    <p:sldId id="342" r:id="rId92"/>
    <p:sldId id="343" r:id="rId93"/>
    <p:sldId id="344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3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0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812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78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43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8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3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5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7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4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42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1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23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1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7785BF0-4DCA-412A-B0AA-69D2FF6B3A2A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378E1E7-0309-4398-A144-716DB183C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675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</p:sldLayoutIdLst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.yes24.com/" TargetMode="External"/><Relationship Id="rId2" Type="http://schemas.openxmlformats.org/officeDocument/2006/relationships/hyperlink" Target="https://www.lottecinema.co.kr/NLCH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www.w3schools.com/bootstrap/default.asp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ootstrapk.com/" TargetMode="External"/><Relationship Id="rId5" Type="http://schemas.openxmlformats.org/officeDocument/2006/relationships/hyperlink" Target="https://blog.naver.com/didim365_?Redirect=Log&amp;logNo=221599896995" TargetMode="Externa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76881" y="5194140"/>
            <a:ext cx="10572000" cy="434974"/>
          </a:xfrm>
        </p:spPr>
        <p:txBody>
          <a:bodyPr>
            <a:noAutofit/>
          </a:bodyPr>
          <a:lstStyle/>
          <a:p>
            <a:pPr algn="r"/>
            <a:r>
              <a:rPr lang="en-US" altLang="ko-KR" sz="2000" b="1" smtClean="0">
                <a:latin typeface="+mj-ea"/>
                <a:ea typeface="+mj-ea"/>
              </a:rPr>
              <a:t>By </a:t>
            </a:r>
            <a:r>
              <a:rPr lang="ko-KR" altLang="en-US" sz="2000" b="1" smtClean="0">
                <a:latin typeface="+mj-ea"/>
                <a:ea typeface="+mj-ea"/>
              </a:rPr>
              <a:t>컴퓨터</a:t>
            </a:r>
            <a:r>
              <a:rPr lang="en-US" altLang="ko-KR" sz="2000" b="1" smtClean="0">
                <a:latin typeface="+mj-ea"/>
                <a:ea typeface="+mj-ea"/>
              </a:rPr>
              <a:t>SW    15050044   </a:t>
            </a:r>
            <a:r>
              <a:rPr lang="ko-KR" altLang="en-US" sz="2000" b="1" smtClean="0">
                <a:latin typeface="+mj-ea"/>
                <a:ea typeface="+mj-ea"/>
              </a:rPr>
              <a:t>이인곤</a:t>
            </a:r>
            <a:endParaRPr lang="en-US" altLang="ko-KR" sz="2000" b="1" smtClean="0">
              <a:latin typeface="+mj-ea"/>
              <a:ea typeface="+mj-ea"/>
            </a:endParaRPr>
          </a:p>
          <a:p>
            <a:pPr algn="r"/>
            <a:r>
              <a:rPr lang="en-US" altLang="ko-KR" sz="2000" b="1" smtClean="0">
                <a:latin typeface="+mj-ea"/>
                <a:ea typeface="+mj-ea"/>
              </a:rPr>
              <a:t>15050045   </a:t>
            </a:r>
            <a:r>
              <a:rPr lang="ko-KR" altLang="en-US" sz="2000" b="1" smtClean="0">
                <a:latin typeface="+mj-ea"/>
                <a:ea typeface="+mj-ea"/>
              </a:rPr>
              <a:t>이재우</a:t>
            </a:r>
            <a:endParaRPr lang="en-US" altLang="ko-KR" sz="2000" b="1" smtClean="0">
              <a:latin typeface="+mj-ea"/>
              <a:ea typeface="+mj-ea"/>
            </a:endParaRPr>
          </a:p>
          <a:p>
            <a:pPr algn="r"/>
            <a:r>
              <a:rPr lang="en-US" altLang="ko-KR" sz="2000" b="1" smtClean="0">
                <a:latin typeface="+mj-ea"/>
                <a:ea typeface="+mj-ea"/>
              </a:rPr>
              <a:t>15050062   </a:t>
            </a:r>
            <a:r>
              <a:rPr lang="ko-KR" altLang="en-US" sz="2000" b="1" smtClean="0">
                <a:latin typeface="+mj-ea"/>
                <a:ea typeface="+mj-ea"/>
              </a:rPr>
              <a:t>최현수</a:t>
            </a:r>
          </a:p>
          <a:p>
            <a:endParaRPr lang="ko-KR" altLang="en-US" sz="2000" smtClean="0">
              <a:latin typeface="+mj-ea"/>
              <a:ea typeface="+mj-ea"/>
            </a:endParaRPr>
          </a:p>
          <a:p>
            <a:endParaRPr lang="ko-KR" altLang="en-US" sz="2000">
              <a:latin typeface="+mj-ea"/>
              <a:ea typeface="+mj-ea"/>
            </a:endParaRPr>
          </a:p>
        </p:txBody>
      </p:sp>
      <p:pic>
        <p:nvPicPr>
          <p:cNvPr id="4" name="Picture 2" descr="http://welcometosgv.cafe24.com/movieMySQL/images/SGV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65" y="1465621"/>
            <a:ext cx="2683004" cy="268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75688" y="1100855"/>
            <a:ext cx="10572000" cy="2971051"/>
          </a:xfrm>
        </p:spPr>
        <p:txBody>
          <a:bodyPr/>
          <a:lstStyle/>
          <a:p>
            <a:pPr algn="r"/>
            <a:r>
              <a:rPr lang="en-US" altLang="ko-KR" sz="5000" cap="none" smtClean="0">
                <a:latin typeface="+mj-ea"/>
              </a:rPr>
              <a:t>영화 </a:t>
            </a:r>
            <a:r>
              <a:rPr lang="en-US" altLang="ko-KR" sz="5000" cap="none">
                <a:latin typeface="+mj-ea"/>
              </a:rPr>
              <a:t>예매 </a:t>
            </a:r>
            <a:r>
              <a:rPr lang="ko-KR" altLang="en-US" sz="5000" cap="none" smtClean="0">
                <a:latin typeface="+mj-ea"/>
              </a:rPr>
              <a:t>사이트 제작</a:t>
            </a:r>
            <a:r>
              <a:rPr lang="en-US" altLang="ko-KR" sz="5000" cap="none" smtClean="0">
                <a:latin typeface="+mj-ea"/>
              </a:rPr>
              <a:t/>
            </a:r>
            <a:br>
              <a:rPr lang="en-US" altLang="ko-KR" sz="5000" cap="none" smtClean="0">
                <a:latin typeface="+mj-ea"/>
              </a:rPr>
            </a:br>
            <a:r>
              <a:rPr lang="en-US" altLang="ko-KR" sz="2000" smtClean="0">
                <a:latin typeface="+mj-ea"/>
              </a:rPr>
              <a:t>(Producing</a:t>
            </a:r>
            <a:r>
              <a:rPr lang="en-US" altLang="ko-KR" sz="2000">
                <a:latin typeface="+mj-ea"/>
              </a:rPr>
              <a:t> </a:t>
            </a:r>
            <a:r>
              <a:rPr lang="en-US" altLang="ko-KR" sz="2000" smtClean="0">
                <a:latin typeface="+mj-ea"/>
              </a:rPr>
              <a:t>web</a:t>
            </a:r>
            <a:r>
              <a:rPr lang="en-US" altLang="ko-KR" sz="2000">
                <a:latin typeface="+mj-ea"/>
              </a:rPr>
              <a:t> site for </a:t>
            </a:r>
            <a:r>
              <a:rPr lang="en-US" altLang="ko-KR" sz="2000" smtClean="0">
                <a:latin typeface="+mj-ea"/>
              </a:rPr>
              <a:t>booking</a:t>
            </a:r>
            <a:r>
              <a:rPr lang="en-US" altLang="ko-KR" sz="2000">
                <a:latin typeface="+mj-ea"/>
              </a:rPr>
              <a:t> movie</a:t>
            </a:r>
            <a:r>
              <a:rPr lang="en-US" altLang="ko-KR" sz="2000" smtClean="0">
                <a:latin typeface="+mj-ea"/>
              </a:rPr>
              <a:t>)</a:t>
            </a:r>
            <a:br>
              <a:rPr lang="en-US" altLang="ko-KR" sz="2000" smtClean="0">
                <a:latin typeface="+mj-ea"/>
              </a:rPr>
            </a:br>
            <a:r>
              <a:rPr lang="en-US" altLang="ko-KR" sz="2000">
                <a:latin typeface="+mj-ea"/>
              </a:rPr>
              <a:t/>
            </a:r>
            <a:br>
              <a:rPr lang="en-US" altLang="ko-KR" sz="2000">
                <a:latin typeface="+mj-ea"/>
              </a:rPr>
            </a:br>
            <a:endParaRPr lang="ko-KR" altLang="en-US" sz="200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72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1CE4DC0-4CDF-439D-8C80-445D643E3D13}"/>
              </a:ext>
            </a:extLst>
          </p:cNvPr>
          <p:cNvSpPr/>
          <p:nvPr/>
        </p:nvSpPr>
        <p:spPr>
          <a:xfrm>
            <a:off x="807854" y="2196697"/>
            <a:ext cx="1013390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spcAft>
                <a:spcPts val="800"/>
              </a:spcAft>
            </a:pP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127000" algn="just" fontAlgn="base">
              <a:spcAft>
                <a:spcPts val="800"/>
              </a:spcAft>
            </a:pP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영화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 예매 </a:t>
            </a:r>
            <a:r>
              <a:rPr lang="ko-KR" altLang="en-US" sz="15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뿐만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 아니라 영화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공연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스포츠 등 다양한 분야의 </a:t>
            </a:r>
          </a:p>
          <a:p>
            <a:pPr indent="254000" algn="just" fontAlgn="base">
              <a:spcAft>
                <a:spcPts val="800"/>
              </a:spcAft>
            </a:pPr>
            <a:r>
              <a:rPr lang="ko-KR" altLang="en-US" sz="15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예매를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 통합적으로 관리하는 사이트들도 찾아 시스템 구성을 분석한다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b="0" i="0" u="none" strike="noStrike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600FF33-85EF-4782-A2C6-81A867EB51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048" y="3487952"/>
            <a:ext cx="3943032" cy="26361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4A55AA7-0A4D-42F3-8D27-2222D96E8D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86798" y="3487952"/>
            <a:ext cx="4051371" cy="2636146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프로젝트 추진 및 일정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10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441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BE4B44B-D203-41B2-8D89-2742D007E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67" y="1458311"/>
            <a:ext cx="10959707" cy="564788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1400" b="1" smtClean="0">
                <a:solidFill>
                  <a:schemeClr val="tx1"/>
                </a:solidFill>
                <a:latin typeface="+mn-ea"/>
              </a:rPr>
              <a:t>	(b) </a:t>
            </a:r>
            <a:r>
              <a:rPr lang="ko-KR" altLang="en-US" sz="1400" b="1" smtClean="0">
                <a:solidFill>
                  <a:schemeClr val="tx1"/>
                </a:solidFill>
                <a:latin typeface="+mn-ea"/>
              </a:rPr>
              <a:t>다양한 웹 개발 사례들에 대한 심층적인 분석 및 자료 수집</a:t>
            </a:r>
            <a:endParaRPr lang="ko-KR" altLang="en-US" sz="1400" smtClean="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    - </a:t>
            </a:r>
            <a:r>
              <a:rPr lang="ko-KR" altLang="en-US" sz="1400" smtClean="0">
                <a:solidFill>
                  <a:schemeClr val="tx1"/>
                </a:solidFill>
                <a:latin typeface="+mn-ea"/>
              </a:rPr>
              <a:t>웹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 페이지 개발에 필요한 언어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, 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환경 등을 조사한다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400" smtClean="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	    - </a:t>
            </a:r>
            <a:r>
              <a:rPr lang="ko-KR" altLang="en-US" sz="1400" err="1" smtClean="0">
                <a:solidFill>
                  <a:schemeClr val="tx1"/>
                </a:solidFill>
                <a:latin typeface="+mn-ea"/>
              </a:rPr>
              <a:t>반응형</a:t>
            </a:r>
            <a:r>
              <a:rPr lang="ko-KR" altLang="en-US" sz="1400" smtClean="0">
                <a:solidFill>
                  <a:schemeClr val="tx1"/>
                </a:solidFill>
                <a:latin typeface="+mn-ea"/>
              </a:rPr>
              <a:t> 웹 페이지 개발에 대해 조사한다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400" smtClean="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    - </a:t>
            </a:r>
            <a:r>
              <a:rPr lang="ko-KR" altLang="en-US" sz="1400" smtClean="0">
                <a:solidFill>
                  <a:schemeClr val="tx1"/>
                </a:solidFill>
                <a:latin typeface="+mn-ea"/>
              </a:rPr>
              <a:t>예매 시스템 관련 개발 사례를 조사하여 개발에 필요한 정보들을 수집한다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0" indent="0" fontAlgn="base">
              <a:buNone/>
            </a:pPr>
            <a:endParaRPr lang="en-US" altLang="ko-KR" sz="1400" b="1">
              <a:solidFill>
                <a:schemeClr val="tx1"/>
              </a:solidFill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tx1"/>
                </a:solidFill>
                <a:latin typeface="+mn-ea"/>
              </a:rPr>
              <a:t> </a:t>
            </a:r>
            <a:r>
              <a:rPr lang="ko-KR" altLang="en-US" sz="1400" b="1" smtClean="0">
                <a:solidFill>
                  <a:schemeClr val="tx1"/>
                </a:solidFill>
                <a:latin typeface="+mn-ea"/>
              </a:rPr>
              <a:t>실행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 연구 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400" b="1" smtClean="0">
                <a:solidFill>
                  <a:schemeClr val="tx1"/>
                </a:solidFill>
                <a:latin typeface="+mn-ea"/>
              </a:rPr>
              <a:t>Action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 research)</a:t>
            </a:r>
          </a:p>
          <a:p>
            <a:pPr marL="0" indent="0" fontAlgn="base">
              <a:buNone/>
            </a:pPr>
            <a:r>
              <a:rPr lang="en-US" altLang="ko-KR" sz="1400" b="1">
                <a:latin typeface="+mn-ea"/>
              </a:rPr>
              <a:t>	</a:t>
            </a:r>
            <a:r>
              <a:rPr lang="en-US" altLang="ko-KR" sz="1400" b="1" smtClean="0">
                <a:latin typeface="+mn-ea"/>
              </a:rPr>
              <a:t>  (a) </a:t>
            </a:r>
            <a:r>
              <a:rPr lang="ko-KR" altLang="en-US" sz="1400" b="1" smtClean="0">
                <a:solidFill>
                  <a:schemeClr val="tx1"/>
                </a:solidFill>
                <a:latin typeface="+mn-ea"/>
              </a:rPr>
              <a:t>팀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 구성원 모두가 참여하여 일상에 유용하고 필요한 </a:t>
            </a:r>
            <a:r>
              <a:rPr lang="ko-KR" altLang="en-US" sz="1400" b="1" smtClean="0">
                <a:solidFill>
                  <a:schemeClr val="tx1"/>
                </a:solidFill>
                <a:latin typeface="+mn-ea"/>
              </a:rPr>
              <a:t>시스템 계획 및 개발</a:t>
            </a:r>
            <a:endParaRPr lang="en-US" altLang="ko-KR" sz="1400" b="1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 b="1">
                <a:latin typeface="+mn-ea"/>
              </a:rPr>
              <a:t>	</a:t>
            </a:r>
            <a:r>
              <a:rPr lang="en-US" altLang="ko-KR" sz="1400" b="1" smtClean="0">
                <a:latin typeface="+mn-ea"/>
              </a:rPr>
              <a:t>  (b) </a:t>
            </a:r>
            <a:r>
              <a:rPr lang="ko-KR" altLang="en-US" sz="1400" b="1" smtClean="0">
                <a:solidFill>
                  <a:schemeClr val="tx1"/>
                </a:solidFill>
                <a:latin typeface="+mn-ea"/>
              </a:rPr>
              <a:t>프로젝트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 과정 중에 문제가 생기면 구성원 모두가 문제를 </a:t>
            </a:r>
            <a:r>
              <a:rPr lang="ko-KR" altLang="en-US" sz="1400" b="1" smtClean="0">
                <a:solidFill>
                  <a:schemeClr val="tx1"/>
                </a:solidFill>
                <a:latin typeface="+mn-ea"/>
              </a:rPr>
              <a:t>확인하고 개선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          </a:t>
            </a:r>
          </a:p>
          <a:p>
            <a:pPr marL="0" indent="0" fontAlgn="base">
              <a:buNone/>
            </a:pPr>
            <a:r>
              <a:rPr lang="en-US" altLang="ko-KR" sz="1400" b="1">
                <a:latin typeface="+mn-ea"/>
              </a:rPr>
              <a:t>	</a:t>
            </a:r>
            <a:r>
              <a:rPr lang="en-US" altLang="ko-KR" sz="1400" b="1" smtClean="0">
                <a:latin typeface="+mn-ea"/>
              </a:rPr>
              <a:t>  (c) </a:t>
            </a:r>
            <a:r>
              <a:rPr lang="ko-KR" altLang="en-US" sz="1400" b="1" smtClean="0">
                <a:solidFill>
                  <a:schemeClr val="tx1"/>
                </a:solidFill>
                <a:latin typeface="+mn-ea"/>
              </a:rPr>
              <a:t>계획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, 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실천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, 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반성의 순환적인 </a:t>
            </a:r>
            <a:r>
              <a:rPr lang="ko-KR" altLang="en-US" sz="1400" b="1" smtClean="0">
                <a:solidFill>
                  <a:schemeClr val="tx1"/>
                </a:solidFill>
                <a:latin typeface="+mn-ea"/>
              </a:rPr>
              <a:t>과정</a:t>
            </a:r>
            <a:endParaRPr lang="en-US" altLang="ko-KR" sz="1400" b="1">
              <a:solidFill>
                <a:schemeClr val="tx1"/>
              </a:solidFill>
              <a:latin typeface="+mn-ea"/>
            </a:endParaRPr>
          </a:p>
          <a:p>
            <a:endParaRPr lang="ko-KR" altLang="en-US" sz="1400">
              <a:latin typeface="+mn-ea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프로젝트 추진 및 일정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11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46821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42AE251-7F0F-49B4-8F2C-A374FF02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46" y="1255218"/>
            <a:ext cx="8534400" cy="3615267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>
                <a:latin typeface="+mn-ea"/>
              </a:rPr>
              <a:t> </a:t>
            </a:r>
          </a:p>
          <a:p>
            <a:pPr marL="0" indent="0" fontAlgn="base">
              <a:buNone/>
            </a:pPr>
            <a:r>
              <a:rPr lang="ko-KR" altLang="ko-KR">
                <a:latin typeface="+mn-ea"/>
              </a:rPr>
              <a:t>④ </a:t>
            </a:r>
            <a:r>
              <a:rPr lang="ko-KR" altLang="en-US" b="1" smtClean="0">
                <a:latin typeface="+mn-ea"/>
              </a:rPr>
              <a:t>단계별</a:t>
            </a:r>
            <a:r>
              <a:rPr lang="ko-KR" altLang="en-US" b="1">
                <a:latin typeface="+mn-ea"/>
              </a:rPr>
              <a:t> 팀원 역할 분담표 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600" smtClean="0">
                <a:latin typeface="+mn-ea"/>
              </a:rPr>
              <a:t>테스트</a:t>
            </a:r>
            <a:r>
              <a:rPr lang="ko-KR" altLang="en-US" sz="1600">
                <a:latin typeface="+mn-ea"/>
              </a:rPr>
              <a:t> 단계는 모두 함께 수행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8DD613B9-3DF7-4D37-AE79-E4114F64D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716583"/>
              </p:ext>
            </p:extLst>
          </p:nvPr>
        </p:nvGraphicFramePr>
        <p:xfrm>
          <a:off x="1223206" y="3726830"/>
          <a:ext cx="10143730" cy="1448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05">
                  <a:extLst>
                    <a:ext uri="{9D8B030D-6E8A-4147-A177-3AD203B41FA5}">
                      <a16:colId xmlns="" xmlns:a16="http://schemas.microsoft.com/office/drawing/2014/main" val="1902776046"/>
                    </a:ext>
                  </a:extLst>
                </a:gridCol>
                <a:gridCol w="2808987">
                  <a:extLst>
                    <a:ext uri="{9D8B030D-6E8A-4147-A177-3AD203B41FA5}">
                      <a16:colId xmlns="" xmlns:a16="http://schemas.microsoft.com/office/drawing/2014/main" val="32814896"/>
                    </a:ext>
                  </a:extLst>
                </a:gridCol>
                <a:gridCol w="1385871">
                  <a:extLst>
                    <a:ext uri="{9D8B030D-6E8A-4147-A177-3AD203B41FA5}">
                      <a16:colId xmlns="" xmlns:a16="http://schemas.microsoft.com/office/drawing/2014/main" val="2886156869"/>
                    </a:ext>
                  </a:extLst>
                </a:gridCol>
                <a:gridCol w="2671621">
                  <a:extLst>
                    <a:ext uri="{9D8B030D-6E8A-4147-A177-3AD203B41FA5}">
                      <a16:colId xmlns="" xmlns:a16="http://schemas.microsoft.com/office/drawing/2014/main" val="2726421975"/>
                    </a:ext>
                  </a:extLst>
                </a:gridCol>
                <a:gridCol w="2028746">
                  <a:extLst>
                    <a:ext uri="{9D8B030D-6E8A-4147-A177-3AD203B41FA5}">
                      <a16:colId xmlns="" xmlns:a16="http://schemas.microsoft.com/office/drawing/2014/main" val="3631768479"/>
                    </a:ext>
                  </a:extLst>
                </a:gridCol>
              </a:tblGrid>
              <a:tr h="3354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요구사항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399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이재우 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유사시스템 조사 및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구현기능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기능별 코딩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단위테스트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계획 및 문서작성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4470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이인곤 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자료검토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7718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최현수 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요구사항 및 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시스템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기능별 코딩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데이터베이스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발표자료 정리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4404364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프로젝트 추진 및 일정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12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8605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72" y="1433867"/>
            <a:ext cx="8534400" cy="1507067"/>
          </a:xfrm>
        </p:spPr>
        <p:txBody>
          <a:bodyPr/>
          <a:lstStyle/>
          <a:p>
            <a:r>
              <a:rPr lang="ko-KR" altLang="ko-KR" sz="1800">
                <a:latin typeface="+mn-ea"/>
                <a:ea typeface="+mn-ea"/>
              </a:rPr>
              <a:t>⑤ </a:t>
            </a:r>
            <a:r>
              <a:rPr lang="ko-KR" altLang="en-US" sz="1800" b="1" err="1" smtClean="0">
                <a:solidFill>
                  <a:schemeClr val="tx1"/>
                </a:solidFill>
                <a:latin typeface="+mn-ea"/>
                <a:ea typeface="+mn-ea"/>
              </a:rPr>
              <a:t>주별</a:t>
            </a:r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 smtClean="0">
                <a:solidFill>
                  <a:schemeClr val="tx1"/>
                </a:solidFill>
                <a:latin typeface="+mn-ea"/>
                <a:ea typeface="+mn-ea"/>
              </a:rPr>
              <a:t>일정</a:t>
            </a:r>
            <a:r>
              <a:rPr lang="ko-KR" altLang="en-US" sz="1800" b="1" smtClean="0">
                <a:solidFill>
                  <a:schemeClr val="tx1"/>
                </a:solidFill>
                <a:latin typeface="+mn-ea"/>
                <a:ea typeface="+mn-ea"/>
              </a:rPr>
              <a:t>표</a:t>
            </a:r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프로젝트 추진 및 일정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10" y="2795506"/>
            <a:ext cx="9651699" cy="3918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13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9885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</a:t>
            </a:r>
            <a:r>
              <a:rPr lang="ko-KR" altLang="en-US" sz="2500" smtClean="0">
                <a:latin typeface="+mn-ea"/>
              </a:rPr>
              <a:t>시스템 구축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C8005AD-7FCA-4634-90D5-CAB7BE203CD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8174" y="4415396"/>
            <a:ext cx="4116454" cy="2175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A10A562-F8FC-4122-8CCB-A2EC0CD6B8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17523" y="4415396"/>
            <a:ext cx="3951589" cy="217564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347" y="1355376"/>
            <a:ext cx="10775927" cy="394586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b="1" smtClean="0"/>
              <a:t>①</a:t>
            </a:r>
            <a:r>
              <a:rPr lang="ko-KR" altLang="en-US" b="1"/>
              <a:t> </a:t>
            </a:r>
            <a:r>
              <a:rPr lang="ko-KR" altLang="en-US" b="1" smtClean="0"/>
              <a:t>구축 방향</a:t>
            </a:r>
            <a:r>
              <a:rPr lang="ko-KR" altLang="en-US" b="1"/>
              <a:t> </a:t>
            </a:r>
            <a:r>
              <a:rPr lang="ko-KR" altLang="en-US" smtClean="0"/>
              <a:t> </a:t>
            </a:r>
            <a:endParaRPr lang="en-US" altLang="ko-KR" smtClean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400" err="1" smtClean="0"/>
              <a:t>리치</a:t>
            </a:r>
            <a:r>
              <a:rPr lang="ko-KR" altLang="en-US" sz="1400" smtClean="0"/>
              <a:t> 인터넷 애플리케이션</a:t>
            </a:r>
            <a:r>
              <a:rPr lang="en-US" altLang="ko-KR" sz="1400"/>
              <a:t> </a:t>
            </a:r>
            <a:r>
              <a:rPr lang="en-US" altLang="ko-KR" sz="1400" smtClean="0"/>
              <a:t>(RIA) </a:t>
            </a:r>
            <a:r>
              <a:rPr lang="ko-KR" altLang="en-US" sz="1400" smtClean="0"/>
              <a:t>구현</a:t>
            </a:r>
          </a:p>
          <a:p>
            <a:pPr marL="0" indent="0" fontAlgn="base">
              <a:buNone/>
            </a:pPr>
            <a:r>
              <a:rPr lang="en-US" altLang="ko-KR" sz="1300" smtClean="0"/>
              <a:t>	* </a:t>
            </a:r>
            <a:r>
              <a:rPr lang="ko-KR" altLang="en-US" sz="1300" err="1" smtClean="0"/>
              <a:t>리치</a:t>
            </a:r>
            <a:r>
              <a:rPr lang="ko-KR" altLang="en-US" sz="1300"/>
              <a:t> 인터넷 애플리케이션이란</a:t>
            </a:r>
            <a:r>
              <a:rPr lang="en-US" altLang="ko-KR" sz="1300"/>
              <a:t>, </a:t>
            </a:r>
            <a:r>
              <a:rPr lang="ko-KR" altLang="en-US" sz="1300"/>
              <a:t>쉽게 말해 플래시 애니메이션 기술과 웹 </a:t>
            </a:r>
            <a:r>
              <a:rPr lang="ko-KR" altLang="en-US" sz="1300" smtClean="0"/>
              <a:t>서버 애플리케이션</a:t>
            </a:r>
            <a:r>
              <a:rPr lang="ko-KR" altLang="en-US" sz="1300"/>
              <a:t> </a:t>
            </a:r>
            <a:r>
              <a:rPr lang="ko-KR" altLang="en-US" sz="1300" smtClean="0"/>
              <a:t>기술을</a:t>
            </a:r>
            <a:r>
              <a:rPr lang="en-US" altLang="ko-KR" sz="1300" smtClean="0"/>
              <a:t> </a:t>
            </a:r>
            <a:r>
              <a:rPr lang="ko-KR" altLang="en-US" sz="1300"/>
              <a:t>통합하여 기존 </a:t>
            </a:r>
            <a:r>
              <a:rPr lang="en-US" altLang="ko-KR" sz="1300"/>
              <a:t>HTML </a:t>
            </a:r>
            <a:r>
              <a:rPr lang="ko-KR" altLang="en-US" sz="1300"/>
              <a:t>보다 역동적이고 </a:t>
            </a:r>
            <a:endParaRPr lang="en-US" altLang="ko-KR" sz="1300" smtClean="0"/>
          </a:p>
          <a:p>
            <a:pPr marL="0" indent="0" fontAlgn="base">
              <a:buNone/>
            </a:pPr>
            <a:r>
              <a:rPr lang="en-US" altLang="ko-KR" sz="1300" smtClean="0"/>
              <a:t>            </a:t>
            </a:r>
            <a:r>
              <a:rPr lang="ko-KR" altLang="en-US" sz="1300" err="1" smtClean="0"/>
              <a:t>인터랙티브한</a:t>
            </a:r>
            <a:r>
              <a:rPr lang="ko-KR" altLang="en-US" sz="1300"/>
              <a:t> 웹 </a:t>
            </a:r>
            <a:r>
              <a:rPr lang="ko-KR" altLang="en-US" sz="1300" smtClean="0"/>
              <a:t>페이지를</a:t>
            </a:r>
            <a:r>
              <a:rPr lang="ko-KR" altLang="en-US" sz="1300"/>
              <a:t> </a:t>
            </a:r>
            <a:r>
              <a:rPr lang="en-US" altLang="ko-KR" sz="1300"/>
              <a:t> </a:t>
            </a:r>
            <a:r>
              <a:rPr lang="ko-KR" altLang="en-US" sz="1300" smtClean="0"/>
              <a:t>제공하는</a:t>
            </a:r>
            <a:r>
              <a:rPr lang="ko-KR" altLang="en-US" sz="1300"/>
              <a:t> 신개념의 웹 페이지 제작 기술이다</a:t>
            </a:r>
            <a:r>
              <a:rPr lang="en-US" altLang="ko-KR" sz="1300" smtClean="0"/>
              <a:t>.</a:t>
            </a:r>
          </a:p>
          <a:p>
            <a:pPr marL="0" indent="0" fontAlgn="base">
              <a:buNone/>
            </a:pPr>
            <a:endParaRPr lang="en-US" altLang="ko-KR" sz="1300" smtClean="0"/>
          </a:p>
          <a:p>
            <a:pPr marL="0" indent="0" fontAlgn="base">
              <a:buNone/>
            </a:pPr>
            <a:r>
              <a:rPr lang="en-US" altLang="ko-KR" sz="1300" smtClean="0"/>
              <a:t>	* </a:t>
            </a:r>
            <a:r>
              <a:rPr lang="ko-KR" altLang="en-US" sz="1300" smtClean="0"/>
              <a:t>예매</a:t>
            </a:r>
            <a:r>
              <a:rPr lang="ko-KR" altLang="en-US" sz="1300"/>
              <a:t> 과정에 이 기술이 적용하여 사용자 환경</a:t>
            </a:r>
            <a:r>
              <a:rPr lang="en-US" altLang="ko-KR" sz="1300"/>
              <a:t>(UI)</a:t>
            </a:r>
            <a:r>
              <a:rPr lang="ko-KR" altLang="en-US" sz="1300"/>
              <a:t>와 운영자 환경</a:t>
            </a:r>
            <a:r>
              <a:rPr lang="en-US" altLang="ko-KR" sz="1300"/>
              <a:t>(OI)</a:t>
            </a:r>
            <a:r>
              <a:rPr lang="ko-KR" altLang="en-US" sz="1300"/>
              <a:t>을 유기적으로 </a:t>
            </a:r>
            <a:r>
              <a:rPr lang="ko-KR" altLang="en-US" sz="1300" smtClean="0"/>
              <a:t>연결시킬</a:t>
            </a:r>
            <a:r>
              <a:rPr lang="ko-KR" altLang="en-US" sz="1300"/>
              <a:t> 수 있는 방향으로 시스템을 </a:t>
            </a:r>
            <a:r>
              <a:rPr lang="ko-KR" altLang="en-US" sz="1300" smtClean="0"/>
              <a:t>구축한다</a:t>
            </a:r>
            <a:r>
              <a:rPr lang="en-US" altLang="ko-KR" sz="1300" smtClean="0"/>
              <a:t>.</a:t>
            </a:r>
            <a:endParaRPr lang="en-US" altLang="ko-KR" sz="1300"/>
          </a:p>
          <a:p>
            <a:pPr marL="0" indent="0" fontAlgn="base">
              <a:buNone/>
            </a:pPr>
            <a:r>
              <a:rPr lang="en-US" altLang="ko-KR" sz="1200" smtClean="0"/>
              <a:t>	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14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1965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</a:t>
            </a:r>
            <a:r>
              <a:rPr lang="ko-KR" altLang="en-US" sz="2500" smtClean="0">
                <a:latin typeface="+mn-ea"/>
              </a:rPr>
              <a:t>시스템 구축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15</a:t>
            </a:r>
            <a:endParaRPr lang="ko-KR" altLang="en-US" sz="100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90" y="1270768"/>
            <a:ext cx="10775927" cy="284403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1400" b="1" smtClean="0"/>
              <a:t> </a:t>
            </a:r>
            <a:r>
              <a:rPr lang="ko-KR" altLang="en-US" sz="1400" smtClean="0"/>
              <a:t> </a:t>
            </a:r>
            <a:endParaRPr lang="en-US" altLang="ko-KR" sz="1400" smtClean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500" err="1" smtClean="0"/>
              <a:t>반응형</a:t>
            </a:r>
            <a:r>
              <a:rPr lang="ko-KR" altLang="en-US" sz="1500" smtClean="0"/>
              <a:t> </a:t>
            </a:r>
            <a:r>
              <a:rPr lang="ko-KR" altLang="en-US" sz="1500" err="1" smtClean="0"/>
              <a:t>웹구현</a:t>
            </a:r>
            <a:endParaRPr lang="ko-KR" altLang="en-US" sz="1500" smtClean="0"/>
          </a:p>
          <a:p>
            <a:pPr marL="0" indent="0" fontAlgn="base">
              <a:buNone/>
            </a:pPr>
            <a:r>
              <a:rPr lang="en-US" altLang="ko-KR" sz="1400"/>
              <a:t>	</a:t>
            </a:r>
            <a:r>
              <a:rPr lang="en-US" altLang="ko-KR" sz="1400" smtClean="0"/>
              <a:t>* </a:t>
            </a:r>
            <a:r>
              <a:rPr lang="en-US" altLang="ko-KR" sz="1400"/>
              <a:t> </a:t>
            </a:r>
            <a:r>
              <a:rPr lang="ko-KR" altLang="en-US" sz="1400" err="1"/>
              <a:t>앱이</a:t>
            </a:r>
            <a:r>
              <a:rPr lang="ko-KR" altLang="en-US" sz="1400"/>
              <a:t> 아닌 단순 웹 환경으로 페이지를 제작하더라도 </a:t>
            </a:r>
            <a:r>
              <a:rPr lang="ko-KR" altLang="en-US" sz="1400" err="1"/>
              <a:t>반응형</a:t>
            </a:r>
            <a:r>
              <a:rPr lang="ko-KR" altLang="en-US" sz="1400"/>
              <a:t> </a:t>
            </a:r>
            <a:r>
              <a:rPr lang="ko-KR" altLang="en-US" sz="1400" smtClean="0"/>
              <a:t>웹을</a:t>
            </a:r>
            <a:r>
              <a:rPr lang="en-US" altLang="ko-KR" sz="1400" smtClean="0"/>
              <a:t> </a:t>
            </a:r>
            <a:r>
              <a:rPr lang="ko-KR" altLang="en-US" sz="1400" smtClean="0"/>
              <a:t>구축하여</a:t>
            </a:r>
            <a:r>
              <a:rPr lang="ko-KR" altLang="en-US" sz="1400"/>
              <a:t> 어떠한 디바이스에서 접속을 하더라도</a:t>
            </a:r>
            <a:r>
              <a:rPr lang="en-US" altLang="ko-KR" sz="1400"/>
              <a:t>, </a:t>
            </a:r>
            <a:r>
              <a:rPr lang="ko-KR" altLang="en-US" sz="1400"/>
              <a:t>해당 </a:t>
            </a:r>
            <a:endParaRPr lang="en-US" altLang="ko-KR" sz="1400" smtClean="0"/>
          </a:p>
          <a:p>
            <a:pPr marL="0" indent="0" fontAlgn="base">
              <a:buNone/>
            </a:pPr>
            <a:r>
              <a:rPr lang="en-US" altLang="ko-KR" sz="1400"/>
              <a:t> </a:t>
            </a:r>
            <a:r>
              <a:rPr lang="en-US" altLang="ko-KR" sz="1400" smtClean="0"/>
              <a:t>            </a:t>
            </a:r>
            <a:r>
              <a:rPr lang="ko-KR" altLang="en-US" sz="1400" smtClean="0"/>
              <a:t>디바이스의</a:t>
            </a:r>
            <a:r>
              <a:rPr lang="ko-KR" altLang="en-US" sz="1400"/>
              <a:t> </a:t>
            </a:r>
            <a:r>
              <a:rPr lang="ko-KR" altLang="en-US" sz="1400" smtClean="0"/>
              <a:t>화면 크기와</a:t>
            </a:r>
            <a:r>
              <a:rPr lang="ko-KR" altLang="en-US" sz="1400"/>
              <a:t> 구성에 맞춰지도록 한다</a:t>
            </a:r>
            <a:r>
              <a:rPr lang="en-US" altLang="ko-KR" sz="1400"/>
              <a:t>. </a:t>
            </a:r>
            <a:r>
              <a:rPr lang="ko-KR" altLang="en-US" sz="1400"/>
              <a:t>이는 </a:t>
            </a:r>
            <a:r>
              <a:rPr lang="en-US" altLang="ko-KR" sz="1400"/>
              <a:t>CSS </a:t>
            </a:r>
            <a:r>
              <a:rPr lang="ko-KR" altLang="en-US" sz="1400"/>
              <a:t>프레임 워크인 </a:t>
            </a:r>
            <a:r>
              <a:rPr lang="en-US" altLang="ko-KR" sz="1400"/>
              <a:t>Bootstrap</a:t>
            </a:r>
            <a:r>
              <a:rPr lang="ko-KR" altLang="en-US" sz="1400" smtClean="0"/>
              <a:t>을 사용하여</a:t>
            </a:r>
            <a:r>
              <a:rPr lang="ko-KR" altLang="en-US" sz="1400"/>
              <a:t> 구현할 것이다</a:t>
            </a:r>
            <a:r>
              <a:rPr lang="en-US" altLang="ko-KR" sz="1400"/>
              <a:t>.</a:t>
            </a:r>
            <a:r>
              <a:rPr lang="en-US" altLang="ko-KR" sz="1400" smtClean="0"/>
              <a:t>	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18930E1-7C33-49C1-B5FE-2A9E3ED7A9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9874" y="3512585"/>
            <a:ext cx="5701092" cy="25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9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</a:t>
            </a:r>
            <a:r>
              <a:rPr lang="ko-KR" altLang="en-US" sz="2500" smtClean="0">
                <a:latin typeface="+mn-ea"/>
              </a:rPr>
              <a:t>시스템 구축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16</a:t>
            </a:r>
            <a:endParaRPr lang="ko-KR" altLang="en-US" sz="100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35" y="2374354"/>
            <a:ext cx="11335406" cy="284403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1400" b="1" smtClean="0"/>
              <a:t> </a:t>
            </a:r>
            <a:r>
              <a:rPr lang="ko-KR" altLang="en-US" sz="1400" smtClean="0"/>
              <a:t> </a:t>
            </a:r>
            <a:endParaRPr lang="en-US" altLang="ko-KR" sz="1400" smtClean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500" b="1"/>
              <a:t>메뉴 구성 및 로그인 </a:t>
            </a:r>
            <a:r>
              <a:rPr lang="en-US" altLang="ko-KR" sz="1500" b="1"/>
              <a:t>/ </a:t>
            </a:r>
            <a:r>
              <a:rPr lang="ko-KR" altLang="en-US" sz="1500" b="1"/>
              <a:t>로그아웃 </a:t>
            </a:r>
            <a:r>
              <a:rPr lang="en-US" altLang="ko-KR" sz="1500" b="1"/>
              <a:t>/ </a:t>
            </a:r>
            <a:r>
              <a:rPr lang="ko-KR" altLang="en-US" sz="1500" b="1"/>
              <a:t>회원가입 </a:t>
            </a:r>
            <a:r>
              <a:rPr lang="en-US" altLang="ko-KR" sz="1500" b="1"/>
              <a:t>/ </a:t>
            </a:r>
            <a:r>
              <a:rPr lang="ko-KR" altLang="en-US" sz="1500" b="1"/>
              <a:t>회원 탈퇴 아이콘</a:t>
            </a:r>
            <a:endParaRPr lang="en-US" altLang="ko-KR" sz="1500" b="1"/>
          </a:p>
          <a:p>
            <a:pPr marL="0" indent="0" fontAlgn="base">
              <a:buNone/>
            </a:pPr>
            <a:r>
              <a:rPr lang="en-US" altLang="ko-KR" sz="1400" smtClean="0"/>
              <a:t>	* </a:t>
            </a:r>
            <a:r>
              <a:rPr lang="ko-KR" altLang="en-US" sz="1400" smtClean="0"/>
              <a:t>메뉴를</a:t>
            </a:r>
            <a:r>
              <a:rPr lang="ko-KR" altLang="en-US" sz="1400"/>
              <a:t> 구성함에 있어서 불필요한 메뉴들을 모두 없앤다</a:t>
            </a:r>
            <a:r>
              <a:rPr lang="en-US" altLang="ko-KR" sz="1400"/>
              <a:t>. </a:t>
            </a:r>
            <a:r>
              <a:rPr lang="ko-KR" altLang="en-US" sz="1400"/>
              <a:t>영화 예매 사이트에서 </a:t>
            </a:r>
            <a:r>
              <a:rPr lang="ko-KR" altLang="en-US" sz="1400" smtClean="0"/>
              <a:t>사용자들은</a:t>
            </a:r>
            <a:r>
              <a:rPr lang="ko-KR" altLang="en-US" sz="1400"/>
              <a:t> 사실상 예매 이외의 기능을 </a:t>
            </a:r>
            <a:endParaRPr lang="en-US" altLang="ko-KR" sz="1400"/>
          </a:p>
          <a:p>
            <a:pPr marL="0" indent="0" fontAlgn="base">
              <a:buNone/>
            </a:pPr>
            <a:r>
              <a:rPr lang="ko-KR" altLang="en-US" sz="1400" smtClean="0"/>
              <a:t>            사용하지</a:t>
            </a:r>
            <a:r>
              <a:rPr lang="ko-KR" altLang="en-US" sz="1400"/>
              <a:t> 않는다</a:t>
            </a:r>
            <a:r>
              <a:rPr lang="en-US" altLang="ko-KR" sz="1400"/>
              <a:t>. </a:t>
            </a:r>
            <a:r>
              <a:rPr lang="ko-KR" altLang="en-US" sz="1400" smtClean="0"/>
              <a:t>따라서</a:t>
            </a:r>
            <a:r>
              <a:rPr lang="ko-KR" altLang="en-US" sz="1400"/>
              <a:t> 복잡해 보일 수 있기에 사용 가능성이 낮은 기능들은 구현하지 않는다</a:t>
            </a:r>
            <a:r>
              <a:rPr lang="en-US" altLang="ko-KR" sz="1400" smtClean="0"/>
              <a:t>.</a:t>
            </a:r>
          </a:p>
          <a:p>
            <a:pPr marL="0" indent="0" fontAlgn="base">
              <a:buNone/>
            </a:pPr>
            <a:endParaRPr lang="en-US" altLang="ko-KR" sz="1400" smtClean="0"/>
          </a:p>
          <a:p>
            <a:pPr marL="0" indent="0" fontAlgn="base">
              <a:buNone/>
            </a:pPr>
            <a:r>
              <a:rPr lang="en-US" altLang="ko-KR" sz="1400" smtClean="0"/>
              <a:t>	* </a:t>
            </a:r>
            <a:r>
              <a:rPr lang="ko-KR" altLang="en-US" sz="1400"/>
              <a:t>별도의 기능 이외에 가장 많이 사용되는 부분은 단연 로그인 </a:t>
            </a:r>
            <a:r>
              <a:rPr lang="en-US" altLang="ko-KR" sz="1400"/>
              <a:t>/ </a:t>
            </a:r>
            <a:r>
              <a:rPr lang="ko-KR" altLang="en-US" sz="1400"/>
              <a:t>로그아웃 </a:t>
            </a:r>
            <a:r>
              <a:rPr lang="en-US" altLang="ko-KR" sz="1400" smtClean="0"/>
              <a:t>/</a:t>
            </a:r>
            <a:r>
              <a:rPr lang="ko-KR" altLang="en-US" sz="1400" smtClean="0"/>
              <a:t> 회원</a:t>
            </a:r>
            <a:r>
              <a:rPr lang="ko-KR" altLang="en-US" sz="1400"/>
              <a:t> 가입 </a:t>
            </a:r>
            <a:r>
              <a:rPr lang="en-US" altLang="ko-KR" sz="1400"/>
              <a:t>/ </a:t>
            </a:r>
            <a:r>
              <a:rPr lang="ko-KR" altLang="en-US" sz="1400"/>
              <a:t>회원 탈퇴 이다</a:t>
            </a:r>
            <a:r>
              <a:rPr lang="en-US" altLang="ko-KR" sz="1400"/>
              <a:t>. </a:t>
            </a:r>
            <a:r>
              <a:rPr lang="ko-KR" altLang="en-US" sz="1400"/>
              <a:t>그런데 가끔 웹 사이트를 </a:t>
            </a:r>
            <a:endParaRPr lang="en-US" altLang="ko-KR" sz="1400" smtClean="0"/>
          </a:p>
          <a:p>
            <a:pPr marL="0" indent="0" fontAlgn="base">
              <a:buNone/>
            </a:pPr>
            <a:r>
              <a:rPr lang="en-US" altLang="ko-KR" sz="1400"/>
              <a:t> </a:t>
            </a:r>
            <a:r>
              <a:rPr lang="en-US" altLang="ko-KR" sz="1400" smtClean="0"/>
              <a:t>           </a:t>
            </a:r>
            <a:r>
              <a:rPr lang="ko-KR" altLang="en-US" sz="1400" smtClean="0"/>
              <a:t>사용하다</a:t>
            </a:r>
            <a:r>
              <a:rPr lang="ko-KR" altLang="en-US" sz="1400"/>
              <a:t> 보면 이러한 </a:t>
            </a:r>
            <a:r>
              <a:rPr lang="ko-KR" altLang="en-US" sz="1400" smtClean="0"/>
              <a:t>기능이</a:t>
            </a:r>
            <a:r>
              <a:rPr lang="en-US" altLang="ko-KR" sz="1400" smtClean="0"/>
              <a:t> </a:t>
            </a:r>
            <a:r>
              <a:rPr lang="ko-KR" altLang="en-US" sz="1400" smtClean="0"/>
              <a:t>어디</a:t>
            </a:r>
            <a:r>
              <a:rPr lang="ko-KR" altLang="en-US" sz="1400"/>
              <a:t> 있는지 찾지 못해 당황해 하고 짜증이 났던 기억이 한번 쯤은</a:t>
            </a:r>
            <a:r>
              <a:rPr lang="en-US" altLang="ko-KR" sz="1400"/>
              <a:t> </a:t>
            </a:r>
            <a:r>
              <a:rPr lang="ko-KR" altLang="en-US" sz="1400"/>
              <a:t>있을 것이다</a:t>
            </a:r>
            <a:r>
              <a:rPr lang="en-US" altLang="ko-KR" sz="1400" smtClean="0"/>
              <a:t>. </a:t>
            </a:r>
            <a:r>
              <a:rPr lang="ko-KR" altLang="en-US" sz="1400" smtClean="0"/>
              <a:t>따라서</a:t>
            </a:r>
            <a:r>
              <a:rPr lang="ko-KR" altLang="en-US" sz="1400"/>
              <a:t> 사용자 </a:t>
            </a:r>
            <a:r>
              <a:rPr lang="ko-KR" altLang="en-US" sz="1400" smtClean="0"/>
              <a:t>편의를</a:t>
            </a:r>
            <a:r>
              <a:rPr lang="ko-KR" altLang="en-US" sz="1400"/>
              <a:t> </a:t>
            </a:r>
            <a:endParaRPr lang="en-US" altLang="ko-KR" sz="1400" smtClean="0"/>
          </a:p>
          <a:p>
            <a:pPr marL="0" indent="0" fontAlgn="base">
              <a:buNone/>
            </a:pPr>
            <a:r>
              <a:rPr lang="en-US" altLang="ko-KR" sz="1400"/>
              <a:t> </a:t>
            </a:r>
            <a:r>
              <a:rPr lang="en-US" altLang="ko-KR" sz="1400" smtClean="0"/>
              <a:t>           </a:t>
            </a:r>
            <a:r>
              <a:rPr lang="ko-KR" altLang="en-US" sz="1400" smtClean="0"/>
              <a:t>고려해</a:t>
            </a:r>
            <a:r>
              <a:rPr lang="ko-KR" altLang="en-US" sz="1400"/>
              <a:t> 기존 사이트와 다르게 이러한 기능에 해당하는 아이콘이나 </a:t>
            </a:r>
            <a:r>
              <a:rPr lang="ko-KR" altLang="en-US" sz="1400" smtClean="0"/>
              <a:t>입력</a:t>
            </a:r>
            <a:r>
              <a:rPr lang="ko-KR" altLang="en-US" sz="1400"/>
              <a:t> 창을 눈에 가장 잘 띄는 곳에</a:t>
            </a:r>
            <a:r>
              <a:rPr lang="en-US" altLang="ko-KR" sz="1400"/>
              <a:t>, </a:t>
            </a:r>
            <a:r>
              <a:rPr lang="ko-KR" altLang="en-US" sz="1400"/>
              <a:t>크게 배치할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4881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</a:t>
            </a:r>
            <a:r>
              <a:rPr lang="ko-KR" altLang="en-US" sz="2500" smtClean="0">
                <a:latin typeface="+mn-ea"/>
              </a:rPr>
              <a:t>시스템 구축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17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723" y="946699"/>
            <a:ext cx="10775927" cy="394586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ko-KR"/>
              <a:t>②</a:t>
            </a:r>
            <a:r>
              <a:rPr lang="en-US" altLang="ko-KR"/>
              <a:t> </a:t>
            </a:r>
            <a:r>
              <a:rPr lang="ko-KR" altLang="en-US" b="1" smtClean="0">
                <a:latin typeface="+mn-ea"/>
              </a:rPr>
              <a:t>시스템 환경</a:t>
            </a:r>
            <a:r>
              <a:rPr lang="ko-KR" altLang="en-US" b="1">
                <a:latin typeface="+mn-ea"/>
              </a:rPr>
              <a:t> </a:t>
            </a:r>
            <a:r>
              <a:rPr lang="ko-KR" altLang="en-US" smtClean="0">
                <a:latin typeface="+mn-ea"/>
              </a:rPr>
              <a:t> </a:t>
            </a:r>
            <a:endParaRPr lang="en-US" altLang="ko-KR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</a:rPr>
              <a:t>하드웨어</a:t>
            </a:r>
            <a:endParaRPr lang="en-US" altLang="ko-KR" sz="140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*</a:t>
            </a:r>
            <a:r>
              <a:rPr lang="en-US" altLang="ko-KR" sz="1400">
                <a:latin typeface="+mn-ea"/>
              </a:rPr>
              <a:t> </a:t>
            </a:r>
            <a:r>
              <a:rPr lang="en-US" altLang="ko-KR" sz="1400" smtClean="0">
                <a:latin typeface="+mn-ea"/>
              </a:rPr>
              <a:t>Intel(R</a:t>
            </a:r>
            <a:r>
              <a:rPr lang="en-US" altLang="ko-KR" sz="1400">
                <a:latin typeface="+mn-ea"/>
              </a:rPr>
              <a:t>) Core™ i5-8265U CPU @ 1.60GHz 1.80GHz</a:t>
            </a:r>
            <a:r>
              <a:rPr lang="en-US" altLang="ko-KR" sz="1400" smtClean="0">
                <a:latin typeface="+mn-ea"/>
              </a:rPr>
              <a:t> </a:t>
            </a:r>
            <a:endParaRPr lang="en-US" altLang="ko-KR" sz="12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</a:rPr>
              <a:t>소프트웨어 및 개발 환경 정보</a:t>
            </a:r>
            <a:r>
              <a:rPr lang="en-US" altLang="ko-KR" sz="1300" smtClean="0">
                <a:latin typeface="+mn-ea"/>
              </a:rPr>
              <a:t>	</a:t>
            </a: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3FA6199-82AB-4164-9934-50FCCB6A4E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1091" y="3798623"/>
            <a:ext cx="5090663" cy="266930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8D6DA3D5-FC86-4D83-B8B5-BA1C960E6214}"/>
              </a:ext>
            </a:extLst>
          </p:cNvPr>
          <p:cNvSpPr txBox="1">
            <a:spLocks/>
          </p:cNvSpPr>
          <p:nvPr/>
        </p:nvSpPr>
        <p:spPr>
          <a:xfrm>
            <a:off x="6641070" y="2919630"/>
            <a:ext cx="5984655" cy="4427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-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latin typeface="+mn-ea"/>
              </a:rPr>
              <a:t>운영체제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(OS) : 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Windows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 10 / 64bits</a:t>
            </a:r>
          </a:p>
          <a:p>
            <a:pPr marL="0" indent="0" fontAlgn="base">
              <a:buNone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-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latin typeface="+mn-ea"/>
              </a:rPr>
              <a:t>개발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 언어 및 기법</a:t>
            </a:r>
          </a:p>
          <a:p>
            <a:pPr marL="0" indent="0" fontAlgn="base">
              <a:buNone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-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 Java(</a:t>
            </a:r>
            <a:r>
              <a:rPr lang="en-US" altLang="ko-KR" sz="1400" err="1" smtClean="0">
                <a:solidFill>
                  <a:schemeClr val="tx1"/>
                </a:solidFill>
                <a:latin typeface="+mn-ea"/>
              </a:rPr>
              <a:t>jdk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 1.8) / JavaScript / JSP </a:t>
            </a:r>
            <a:endParaRPr lang="en-US" altLang="ko-KR" sz="1400" smtClean="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- HTML or HTML 5 / CSS with Bootstrap / Ajax / Json …</a:t>
            </a:r>
          </a:p>
          <a:p>
            <a:pPr marL="0" indent="0" fontAlgn="base">
              <a:buNone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-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latin typeface="+mn-ea"/>
              </a:rPr>
              <a:t>개발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IDE : Eclipse JAVA EE IDE </a:t>
            </a:r>
          </a:p>
          <a:p>
            <a:pPr marL="0" indent="0" fontAlgn="base">
              <a:buNone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-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latin typeface="+mn-ea"/>
              </a:rPr>
              <a:t>서버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: Apache Tomcat v9.0 Server</a:t>
            </a:r>
          </a:p>
          <a:p>
            <a:pPr marL="0" indent="0" fontAlgn="base">
              <a:buNone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-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latin typeface="+mn-ea"/>
              </a:rPr>
              <a:t>데이터베이스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: MySQL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 or 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MariaDB</a:t>
            </a:r>
            <a:endParaRPr lang="en-US" altLang="ko-KR" sz="14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 (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호스팅 과정에서 </a:t>
            </a:r>
            <a:r>
              <a:rPr lang="ko-KR" altLang="en-US" sz="1400" smtClean="0">
                <a:solidFill>
                  <a:schemeClr val="tx1"/>
                </a:solidFill>
                <a:latin typeface="+mn-ea"/>
              </a:rPr>
              <a:t>커넥션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 풀 설정 값만 변경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155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</a:t>
            </a:r>
            <a:r>
              <a:rPr lang="ko-KR" altLang="en-US" sz="2500" smtClean="0">
                <a:latin typeface="+mn-ea"/>
              </a:rPr>
              <a:t>시스템 구축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18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29" y="843986"/>
            <a:ext cx="10775927" cy="394586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ko-KR" sz="1600" smtClean="0">
                <a:latin typeface="+mn-ea"/>
              </a:rPr>
              <a:t>③</a:t>
            </a:r>
            <a:r>
              <a:rPr lang="en-US" altLang="ko-KR" sz="1600" smtClean="0">
                <a:latin typeface="+mn-ea"/>
              </a:rPr>
              <a:t> </a:t>
            </a:r>
            <a:r>
              <a:rPr lang="ko-KR" altLang="en-US" sz="1600" smtClean="0">
                <a:latin typeface="+mn-ea"/>
              </a:rPr>
              <a:t>예매 시스템 구성도 및 기능</a:t>
            </a:r>
            <a:endParaRPr lang="en-US" altLang="ko-KR" sz="16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</a:rPr>
              <a:t>예매 시스템 구성도</a:t>
            </a:r>
            <a:endParaRPr lang="en-US" altLang="ko-KR" sz="140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200">
                <a:latin typeface="+mn-ea"/>
              </a:rPr>
              <a:t>	</a:t>
            </a:r>
            <a:r>
              <a:rPr lang="en-US" altLang="ko-KR" sz="1200" smtClean="0">
                <a:latin typeface="+mn-ea"/>
              </a:rPr>
              <a:t>*</a:t>
            </a:r>
            <a:r>
              <a:rPr lang="en-US" altLang="ko-KR" sz="1200">
                <a:latin typeface="+mn-ea"/>
              </a:rPr>
              <a:t> </a:t>
            </a:r>
            <a:r>
              <a:rPr lang="ko-KR" altLang="en-US" sz="1200" smtClean="0">
                <a:latin typeface="+mn-ea"/>
              </a:rPr>
              <a:t>예매 시스템의 전체적인 흐름을 구성도로 나타내었다</a:t>
            </a:r>
            <a:r>
              <a:rPr lang="en-US" altLang="ko-KR" sz="1200" smtClean="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ADE2B0FC-1831-4D6D-826E-D4B15F66E9D4}"/>
              </a:ext>
            </a:extLst>
          </p:cNvPr>
          <p:cNvSpPr txBox="1">
            <a:spLocks/>
          </p:cNvSpPr>
          <p:nvPr/>
        </p:nvSpPr>
        <p:spPr>
          <a:xfrm>
            <a:off x="6492086" y="2241218"/>
            <a:ext cx="5483755" cy="5283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등록된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사용자가 로그인하면 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DB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에 저장된 정보에 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따라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회원과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관리자로 </a:t>
            </a:r>
            <a:endParaRPr lang="en-US" altLang="ko-KR" sz="1200" smtClean="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  구분되어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처리된다</a:t>
            </a: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회원은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회원 페이지에서 영화 예매 및 예매 조회 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기능을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사용할 수 있다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. </a:t>
            </a:r>
            <a:endParaRPr lang="ko-KR" altLang="en-US" sz="12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예매는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영화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선택 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-&gt; 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인원 선택 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-&gt; 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좌석 선택 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-&gt; 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결제</a:t>
            </a: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순으로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이루어진다</a:t>
            </a: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예매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조회 기능을 통해 예매 변경 및 취소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, 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결제 내역 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조회를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할 수 있다</a:t>
            </a: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0" indent="0" fontAlgn="base">
              <a:buNone/>
            </a:pPr>
            <a:endParaRPr lang="ko-KR" altLang="en-US" sz="12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관리자는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관리자 페이지에서 영화 관리 및 회원 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관리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기능을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수행한다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영화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관리 기능을 통해 웹 상에 영화를 등록하고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, 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변경하고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, 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삭제할 수 있다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회원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관리 기능을 통해 회원의 등급 정보나 권한을 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조정할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수 있다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. </a:t>
            </a:r>
            <a:endParaRPr lang="en-US" altLang="ko-KR" sz="1200" smtClean="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또한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  회원 정보를 삭제할 수도 있다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0207CA0-EBFD-4F02-91ED-B9F3A88F1E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4877" y="3392616"/>
            <a:ext cx="5296850" cy="319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</a:t>
            </a:r>
            <a:r>
              <a:rPr lang="ko-KR" altLang="en-US" sz="2500" smtClean="0">
                <a:latin typeface="+mn-ea"/>
              </a:rPr>
              <a:t>시스템 구축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19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347" y="2049099"/>
            <a:ext cx="10775927" cy="3945862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600" smtClean="0">
                <a:latin typeface="+mn-ea"/>
              </a:rPr>
              <a:t>이외 웹 사이트에 필요한 기본적인 기능</a:t>
            </a:r>
            <a:endParaRPr lang="en-US" altLang="ko-KR" sz="16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 smtClean="0">
                <a:latin typeface="+mn-ea"/>
              </a:rPr>
              <a:t>	*</a:t>
            </a:r>
            <a:r>
              <a:rPr lang="en-US" altLang="ko-KR" sz="1400">
                <a:latin typeface="+mn-ea"/>
              </a:rPr>
              <a:t> </a:t>
            </a:r>
            <a:r>
              <a:rPr lang="ko-KR" altLang="en-US" sz="1400" smtClean="0"/>
              <a:t>로그아웃</a:t>
            </a:r>
            <a:endParaRPr lang="ko-KR" altLang="en-US" sz="1400"/>
          </a:p>
          <a:p>
            <a:pPr marL="0" indent="0" fontAlgn="base">
              <a:buNone/>
            </a:pPr>
            <a:r>
              <a:rPr lang="en-US" altLang="ko-KR" sz="1400" smtClean="0"/>
              <a:t>	* </a:t>
            </a:r>
            <a:r>
              <a:rPr lang="ko-KR" altLang="en-US" sz="1400" smtClean="0"/>
              <a:t>회원가입</a:t>
            </a:r>
            <a:endParaRPr lang="ko-KR" altLang="en-US" sz="1400"/>
          </a:p>
          <a:p>
            <a:pPr marL="0" indent="0" fontAlgn="base">
              <a:buNone/>
            </a:pPr>
            <a:r>
              <a:rPr lang="en-US" altLang="ko-KR" sz="1400" smtClean="0"/>
              <a:t>	* </a:t>
            </a:r>
            <a:r>
              <a:rPr lang="ko-KR" altLang="en-US" sz="1400" err="1" smtClean="0"/>
              <a:t>마이페이지</a:t>
            </a:r>
            <a:r>
              <a:rPr lang="ko-KR" altLang="en-US" sz="1400"/>
              <a:t> </a:t>
            </a:r>
            <a:r>
              <a:rPr lang="en-US" altLang="ko-KR" sz="1400"/>
              <a:t>(</a:t>
            </a:r>
            <a:r>
              <a:rPr lang="ko-KR" altLang="en-US" sz="1400"/>
              <a:t>계정 관리</a:t>
            </a:r>
            <a:r>
              <a:rPr lang="en-US" altLang="ko-KR" sz="1400"/>
              <a:t>) : </a:t>
            </a:r>
            <a:r>
              <a:rPr lang="ko-KR" altLang="en-US" sz="1400"/>
              <a:t>회원 정보 변경</a:t>
            </a:r>
            <a:r>
              <a:rPr lang="en-US" altLang="ko-KR" sz="1400"/>
              <a:t>, </a:t>
            </a:r>
            <a:r>
              <a:rPr lang="ko-KR" altLang="en-US" sz="1400"/>
              <a:t>비밀번호 변경</a:t>
            </a:r>
            <a:r>
              <a:rPr lang="en-US" altLang="ko-KR" sz="1400"/>
              <a:t>, </a:t>
            </a:r>
            <a:r>
              <a:rPr lang="ko-KR" altLang="en-US" sz="1400"/>
              <a:t>회원 </a:t>
            </a:r>
            <a:r>
              <a:rPr lang="ko-KR" altLang="en-US" sz="1400" smtClean="0"/>
              <a:t>탈퇴</a:t>
            </a:r>
            <a:endParaRPr lang="ko-KR" altLang="en-US" sz="1400"/>
          </a:p>
          <a:p>
            <a:pPr marL="0" indent="0" fontAlgn="base">
              <a:buNone/>
            </a:pPr>
            <a:r>
              <a:rPr lang="en-US" altLang="ko-KR" sz="1400" smtClean="0"/>
              <a:t>	* </a:t>
            </a:r>
            <a:r>
              <a:rPr lang="ko-KR" altLang="en-US" sz="1400" smtClean="0"/>
              <a:t>영화</a:t>
            </a:r>
            <a:r>
              <a:rPr lang="ko-KR" altLang="en-US" sz="1400"/>
              <a:t> 정보 페이지 </a:t>
            </a:r>
            <a:r>
              <a:rPr lang="en-US" altLang="ko-KR" sz="1400"/>
              <a:t>: </a:t>
            </a:r>
            <a:r>
              <a:rPr lang="ko-KR" altLang="en-US" sz="1400"/>
              <a:t>현재 </a:t>
            </a:r>
            <a:r>
              <a:rPr lang="ko-KR" altLang="en-US" sz="1400" err="1"/>
              <a:t>상영작</a:t>
            </a:r>
            <a:r>
              <a:rPr lang="en-US" altLang="ko-KR" sz="1400"/>
              <a:t>, </a:t>
            </a:r>
            <a:r>
              <a:rPr lang="ko-KR" altLang="en-US" sz="1400"/>
              <a:t>상영 </a:t>
            </a:r>
            <a:r>
              <a:rPr lang="ko-KR" altLang="en-US" sz="1400" err="1"/>
              <a:t>예정작</a:t>
            </a:r>
            <a:r>
              <a:rPr lang="ko-KR" altLang="en-US" sz="1400"/>
              <a:t> 등에 대한 </a:t>
            </a:r>
            <a:r>
              <a:rPr lang="ko-KR" altLang="en-US" sz="1400" smtClean="0"/>
              <a:t>정보</a:t>
            </a:r>
            <a:endParaRPr lang="ko-KR" altLang="en-US" sz="1400"/>
          </a:p>
          <a:p>
            <a:pPr marL="0" indent="0" fontAlgn="base">
              <a:buNone/>
            </a:pPr>
            <a:r>
              <a:rPr lang="en-US" altLang="ko-KR" sz="1400" smtClean="0"/>
              <a:t>	* </a:t>
            </a:r>
            <a:r>
              <a:rPr lang="ko-KR" altLang="en-US" sz="1400" smtClean="0"/>
              <a:t>영화관</a:t>
            </a:r>
            <a:r>
              <a:rPr lang="ko-KR" altLang="en-US" sz="1400"/>
              <a:t> 정보 및 위치 </a:t>
            </a:r>
            <a:r>
              <a:rPr lang="en-US" altLang="ko-KR" sz="1400"/>
              <a:t>: </a:t>
            </a:r>
            <a:r>
              <a:rPr lang="ko-KR" altLang="en-US" sz="1400"/>
              <a:t>영화관 소개 및 위치 </a:t>
            </a:r>
            <a:r>
              <a:rPr lang="ko-KR" altLang="en-US" sz="1400" smtClean="0"/>
              <a:t>정보</a:t>
            </a:r>
            <a:endParaRPr lang="ko-KR" altLang="en-US" sz="1400"/>
          </a:p>
          <a:p>
            <a:pPr marL="0" indent="0" fontAlgn="base">
              <a:buNone/>
            </a:pPr>
            <a:r>
              <a:rPr lang="ko-KR" altLang="en-US" sz="1400" smtClean="0"/>
              <a:t> </a:t>
            </a:r>
            <a:r>
              <a:rPr lang="en-US" altLang="ko-KR" sz="1400" smtClean="0"/>
              <a:t>	* </a:t>
            </a:r>
            <a:r>
              <a:rPr lang="ko-KR" altLang="en-US" sz="1400" smtClean="0"/>
              <a:t>게시판</a:t>
            </a:r>
            <a:r>
              <a:rPr lang="ko-KR" altLang="en-US" sz="1400"/>
              <a:t> </a:t>
            </a:r>
            <a:r>
              <a:rPr lang="en-US" altLang="ko-KR" sz="1400"/>
              <a:t>: </a:t>
            </a:r>
            <a:r>
              <a:rPr lang="ko-KR" altLang="en-US" sz="1400"/>
              <a:t>공지사항</a:t>
            </a:r>
            <a:r>
              <a:rPr lang="en-US" altLang="ko-KR" sz="1400"/>
              <a:t>, </a:t>
            </a:r>
            <a:r>
              <a:rPr lang="ko-KR" altLang="en-US" sz="1400"/>
              <a:t>자주하는 질문 등 고객과의 소통을 위한 공간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084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0702647-F440-4FAA-93CD-321412EB9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680" y="2655756"/>
            <a:ext cx="8534400" cy="2094762"/>
          </a:xfrm>
        </p:spPr>
        <p:txBody>
          <a:bodyPr/>
          <a:lstStyle/>
          <a:p>
            <a:pPr fontAlgn="base"/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제작</a:t>
            </a:r>
            <a:r>
              <a:rPr lang="ko-KR" altLang="en-US" b="1">
                <a:solidFill>
                  <a:schemeClr val="tx1"/>
                </a:solidFill>
                <a:latin typeface="+mn-ea"/>
              </a:rPr>
              <a:t> 기간 </a:t>
            </a:r>
            <a:r>
              <a:rPr lang="en-US" altLang="ko-KR" b="1">
                <a:solidFill>
                  <a:schemeClr val="tx1"/>
                </a:solidFill>
                <a:latin typeface="+mn-ea"/>
              </a:rPr>
              <a:t>: 2020.04.21 ~ 2020.07.07</a:t>
            </a:r>
            <a:endParaRPr lang="ko-KR" altLang="en-US" b="1">
              <a:solidFill>
                <a:schemeClr val="tx1"/>
              </a:solidFill>
              <a:latin typeface="+mn-ea"/>
            </a:endParaRPr>
          </a:p>
          <a:p>
            <a:pPr fontAlgn="base"/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소</a:t>
            </a:r>
            <a:r>
              <a:rPr lang="ko-KR" altLang="en-US" b="1">
                <a:solidFill>
                  <a:schemeClr val="tx1"/>
                </a:solidFill>
                <a:latin typeface="+mn-ea"/>
              </a:rPr>
              <a:t>    </a:t>
            </a:r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   속</a:t>
            </a:r>
            <a:r>
              <a:rPr lang="ko-KR" altLang="en-US" b="1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b="1">
                <a:solidFill>
                  <a:schemeClr val="tx1"/>
                </a:solidFill>
                <a:latin typeface="+mn-ea"/>
              </a:rPr>
              <a:t>: </a:t>
            </a:r>
            <a:r>
              <a:rPr lang="ko-KR" altLang="en-US" b="1">
                <a:solidFill>
                  <a:schemeClr val="tx1"/>
                </a:solidFill>
                <a:latin typeface="+mn-ea"/>
              </a:rPr>
              <a:t>수원대학교 컴퓨터 </a:t>
            </a:r>
            <a:r>
              <a:rPr lang="en-US" altLang="ko-KR" b="1">
                <a:solidFill>
                  <a:schemeClr val="tx1"/>
                </a:solidFill>
                <a:latin typeface="+mn-ea"/>
              </a:rPr>
              <a:t>SW</a:t>
            </a:r>
            <a:endParaRPr lang="ko-KR" altLang="en-US" b="1">
              <a:solidFill>
                <a:schemeClr val="tx1"/>
              </a:solidFill>
              <a:latin typeface="+mn-ea"/>
            </a:endParaRPr>
          </a:p>
          <a:p>
            <a:pPr fontAlgn="base"/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팀</a:t>
            </a:r>
            <a:r>
              <a:rPr lang="ko-KR" altLang="en-US" b="1">
                <a:solidFill>
                  <a:schemeClr val="tx1"/>
                </a:solidFill>
                <a:latin typeface="+mn-ea"/>
              </a:rPr>
              <a:t> </a:t>
            </a:r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 구성원</a:t>
            </a:r>
            <a:r>
              <a:rPr lang="ko-KR" altLang="en-US" b="1">
                <a:latin typeface="+mn-ea"/>
              </a:rPr>
              <a:t> 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56647E2B-5166-41FE-9E56-218433022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654856"/>
              </p:ext>
            </p:extLst>
          </p:nvPr>
        </p:nvGraphicFramePr>
        <p:xfrm>
          <a:off x="1444781" y="4338322"/>
          <a:ext cx="90451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288">
                  <a:extLst>
                    <a:ext uri="{9D8B030D-6E8A-4147-A177-3AD203B41FA5}">
                      <a16:colId xmlns:a16="http://schemas.microsoft.com/office/drawing/2014/main" xmlns="" val="986075808"/>
                    </a:ext>
                  </a:extLst>
                </a:gridCol>
                <a:gridCol w="1339411">
                  <a:extLst>
                    <a:ext uri="{9D8B030D-6E8A-4147-A177-3AD203B41FA5}">
                      <a16:colId xmlns:a16="http://schemas.microsoft.com/office/drawing/2014/main" xmlns="" val="926007954"/>
                    </a:ext>
                  </a:extLst>
                </a:gridCol>
                <a:gridCol w="3183165">
                  <a:extLst>
                    <a:ext uri="{9D8B030D-6E8A-4147-A177-3AD203B41FA5}">
                      <a16:colId xmlns:a16="http://schemas.microsoft.com/office/drawing/2014/main" xmlns="" val="144204846"/>
                    </a:ext>
                  </a:extLst>
                </a:gridCol>
                <a:gridCol w="2261288">
                  <a:extLst>
                    <a:ext uri="{9D8B030D-6E8A-4147-A177-3AD203B41FA5}">
                      <a16:colId xmlns:a16="http://schemas.microsoft.com/office/drawing/2014/main" xmlns="" val="3253288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이메일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핸드폰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736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15050044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이인곤 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24010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15050045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이재우 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0297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15050062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최현수 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17902759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44761" y="441080"/>
            <a:ext cx="1030127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cap="none" smtClean="0">
                <a:latin typeface="+mj-ea"/>
                <a:ea typeface="+mj-ea"/>
              </a:rPr>
              <a:t>영화 예매 </a:t>
            </a:r>
            <a:r>
              <a:rPr lang="ko-KR" altLang="en-US" sz="4800" cap="none" smtClean="0">
                <a:latin typeface="+mj-ea"/>
                <a:ea typeface="+mj-ea"/>
              </a:rPr>
              <a:t>사이트 제작</a:t>
            </a:r>
            <a:r>
              <a:rPr lang="en-US" altLang="ko-KR" sz="4800" cap="none" smtClean="0">
                <a:latin typeface="+mj-ea"/>
                <a:ea typeface="+mj-ea"/>
              </a:rPr>
              <a:t/>
            </a:r>
            <a:br>
              <a:rPr lang="en-US" altLang="ko-KR" sz="4800" cap="none" smtClean="0">
                <a:latin typeface="+mj-ea"/>
                <a:ea typeface="+mj-ea"/>
              </a:rPr>
            </a:br>
            <a:r>
              <a:rPr lang="en-US" altLang="ko-KR" smtClean="0">
                <a:latin typeface="+mj-ea"/>
                <a:ea typeface="+mj-ea"/>
              </a:rPr>
              <a:t> (Producing web site for booking movie)</a:t>
            </a:r>
            <a:br>
              <a:rPr lang="en-US" altLang="ko-KR" smtClean="0">
                <a:latin typeface="+mj-ea"/>
                <a:ea typeface="+mj-ea"/>
              </a:rPr>
            </a:br>
            <a:r>
              <a:rPr lang="en-US" altLang="ko-KR" smtClean="0">
                <a:latin typeface="+mj-ea"/>
                <a:ea typeface="+mj-ea"/>
              </a:rPr>
              <a:t/>
            </a:r>
            <a:br>
              <a:rPr lang="en-US" altLang="ko-KR" smtClean="0">
                <a:latin typeface="+mj-ea"/>
                <a:ea typeface="+mj-ea"/>
              </a:rPr>
            </a:br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2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64115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프로젝트 결과 및 기타 사항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20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02" y="2036266"/>
            <a:ext cx="10775927" cy="313775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1600" b="1">
                <a:latin typeface="+mn-ea"/>
              </a:rPr>
              <a:t>①</a:t>
            </a:r>
            <a:r>
              <a:rPr lang="ko-KR" altLang="en-US" sz="1600" b="1"/>
              <a:t> </a:t>
            </a:r>
            <a:r>
              <a:rPr lang="ko-KR" altLang="en-US" sz="1600" b="1" smtClean="0"/>
              <a:t>예상 결과물</a:t>
            </a:r>
            <a:endParaRPr lang="en-US" altLang="ko-KR" sz="1600" b="1" smtClean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400" smtClean="0"/>
              <a:t>메인</a:t>
            </a:r>
            <a:r>
              <a:rPr lang="ko-KR" altLang="en-US" sz="1400"/>
              <a:t> 홈 </a:t>
            </a:r>
            <a:r>
              <a:rPr lang="en-US" altLang="ko-KR" sz="1400"/>
              <a:t>(</a:t>
            </a:r>
            <a:r>
              <a:rPr lang="ko-KR" altLang="en-US" sz="1400"/>
              <a:t>로그인 하지 않은 경우 </a:t>
            </a:r>
            <a:r>
              <a:rPr lang="en-US" altLang="ko-KR" sz="1400"/>
              <a:t>/ </a:t>
            </a:r>
            <a:r>
              <a:rPr lang="ko-KR" altLang="en-US" sz="1400"/>
              <a:t>로그인한 경우</a:t>
            </a:r>
            <a:r>
              <a:rPr lang="en-US" altLang="ko-KR" sz="1400"/>
              <a:t>) </a:t>
            </a:r>
          </a:p>
          <a:p>
            <a:pPr marL="0" indent="0" fontAlgn="base">
              <a:buNone/>
            </a:pPr>
            <a:r>
              <a:rPr lang="en-US" altLang="ko-KR" sz="1400" smtClean="0"/>
              <a:t>	</a:t>
            </a:r>
            <a:r>
              <a:rPr lang="en-US" altLang="ko-KR" sz="1200" smtClean="0"/>
              <a:t>* </a:t>
            </a:r>
            <a:r>
              <a:rPr lang="ko-KR" altLang="en-US" sz="1200" smtClean="0"/>
              <a:t>회원</a:t>
            </a:r>
            <a:r>
              <a:rPr lang="ko-KR" altLang="en-US" sz="1200"/>
              <a:t> 페이지 경우 찾기 쉽도록 필수 기능들을 비롯해서 </a:t>
            </a:r>
            <a:endParaRPr lang="en-US" altLang="ko-KR" sz="1200"/>
          </a:p>
          <a:p>
            <a:pPr marL="0" indent="0" fontAlgn="base">
              <a:buNone/>
            </a:pPr>
            <a:r>
              <a:rPr lang="en-US" altLang="ko-KR" sz="1200"/>
              <a:t>  </a:t>
            </a:r>
            <a:r>
              <a:rPr lang="en-US" altLang="ko-KR" sz="1200" smtClean="0"/>
              <a:t>          </a:t>
            </a:r>
            <a:r>
              <a:rPr lang="ko-KR" altLang="en-US" sz="1200" smtClean="0"/>
              <a:t>로그인</a:t>
            </a:r>
            <a:r>
              <a:rPr lang="ko-KR" altLang="en-US" sz="1200"/>
              <a:t> 회원가입도 </a:t>
            </a:r>
            <a:r>
              <a:rPr lang="ko-KR" altLang="en-US" sz="1200" err="1"/>
              <a:t>메뉴바에</a:t>
            </a:r>
            <a:r>
              <a:rPr lang="ko-KR" altLang="en-US" sz="1200"/>
              <a:t> 추가한다</a:t>
            </a:r>
            <a:r>
              <a:rPr lang="en-US" altLang="ko-KR" sz="1200"/>
              <a:t>.</a:t>
            </a:r>
          </a:p>
          <a:p>
            <a:pPr marL="0" indent="0" fontAlgn="base">
              <a:buNone/>
            </a:pPr>
            <a:r>
              <a:rPr lang="en-US" altLang="ko-KR" sz="1200"/>
              <a:t>	</a:t>
            </a:r>
            <a:r>
              <a:rPr lang="en-US" altLang="ko-KR" sz="1200" smtClean="0"/>
              <a:t>* </a:t>
            </a:r>
            <a:r>
              <a:rPr lang="ko-KR" altLang="en-US" sz="1200" smtClean="0"/>
              <a:t>로그인</a:t>
            </a:r>
            <a:r>
              <a:rPr lang="ko-KR" altLang="en-US" sz="1200"/>
              <a:t> 하지 않은 경우엔 로그인 </a:t>
            </a:r>
            <a:r>
              <a:rPr lang="en-US" altLang="ko-KR" sz="1200"/>
              <a:t>/ </a:t>
            </a:r>
            <a:r>
              <a:rPr lang="ko-KR" altLang="en-US" sz="1200"/>
              <a:t>회원가입</a:t>
            </a:r>
            <a:r>
              <a:rPr lang="en-US" altLang="ko-KR" sz="1200"/>
              <a:t>, </a:t>
            </a:r>
            <a:r>
              <a:rPr lang="ko-KR" altLang="en-US" sz="1200"/>
              <a:t>로그인 한 경우엔 </a:t>
            </a:r>
            <a:endParaRPr lang="en-US" altLang="ko-KR" sz="1200"/>
          </a:p>
          <a:p>
            <a:pPr marL="0" indent="0" fontAlgn="base">
              <a:buNone/>
            </a:pPr>
            <a:r>
              <a:rPr lang="ko-KR" altLang="en-US" sz="1200"/>
              <a:t>  </a:t>
            </a:r>
            <a:r>
              <a:rPr lang="ko-KR" altLang="en-US" sz="1200" smtClean="0"/>
              <a:t>          </a:t>
            </a:r>
            <a:r>
              <a:rPr lang="ko-KR" altLang="en-US" sz="1200"/>
              <a:t>로그아웃 </a:t>
            </a:r>
            <a:r>
              <a:rPr lang="en-US" altLang="ko-KR" sz="1200"/>
              <a:t>/ </a:t>
            </a:r>
            <a:r>
              <a:rPr lang="ko-KR" altLang="en-US" sz="1200" err="1"/>
              <a:t>마이페이지</a:t>
            </a:r>
            <a:r>
              <a:rPr lang="ko-KR" altLang="en-US" sz="1200"/>
              <a:t> 메뉴를 띄운다</a:t>
            </a:r>
            <a:r>
              <a:rPr lang="en-US" altLang="ko-KR" sz="1200"/>
              <a:t>.</a:t>
            </a:r>
          </a:p>
          <a:p>
            <a:pPr marL="0" indent="0" fontAlgn="base">
              <a:buNone/>
            </a:pPr>
            <a:endParaRPr lang="en-US" altLang="ko-KR" sz="1400"/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14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E2CAF04-4CE0-43AE-BAB9-BBBE72E328D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2413" y="4339377"/>
            <a:ext cx="2366389" cy="22516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3682EC3-D3C5-4FA3-9B56-187BE5E7474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1413" y="4339377"/>
            <a:ext cx="2547003" cy="22516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44543F0E-F418-4108-81DD-42883F267421}"/>
              </a:ext>
            </a:extLst>
          </p:cNvPr>
          <p:cNvCxnSpPr/>
          <p:nvPr/>
        </p:nvCxnSpPr>
        <p:spPr>
          <a:xfrm flipH="1">
            <a:off x="7013955" y="2395860"/>
            <a:ext cx="1" cy="419517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0A9DE24-D1A0-440A-B9AB-E979AC2301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4116" y="3353865"/>
            <a:ext cx="4781725" cy="74676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 txBox="1">
            <a:spLocks/>
          </p:cNvSpPr>
          <p:nvPr/>
        </p:nvSpPr>
        <p:spPr>
          <a:xfrm>
            <a:off x="7176615" y="1495533"/>
            <a:ext cx="10775927" cy="313775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400" smtClean="0"/>
              <a:t>관리자 페이지의 경우에는 메뉴 구성이 다르다</a:t>
            </a:r>
            <a:r>
              <a:rPr lang="en-US" altLang="ko-KR" sz="1400" smtClean="0"/>
              <a:t>.</a:t>
            </a: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3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프로젝트 결과 및 기타 사항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21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161" y="1389879"/>
            <a:ext cx="10775927" cy="3137756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600" smtClean="0">
                <a:latin typeface="+mn-ea"/>
              </a:rPr>
              <a:t>예매 페이지</a:t>
            </a:r>
            <a:r>
              <a:rPr lang="en-US" altLang="ko-KR" sz="1600" smtClean="0">
                <a:latin typeface="+mn-ea"/>
              </a:rPr>
              <a:t>	</a:t>
            </a:r>
          </a:p>
          <a:p>
            <a:pPr marL="0" indent="0" fontAlgn="base">
              <a:buNone/>
            </a:pPr>
            <a:r>
              <a:rPr lang="en-US" altLang="ko-KR" sz="1400" smtClean="0">
                <a:latin typeface="+mn-ea"/>
              </a:rPr>
              <a:t>	* </a:t>
            </a:r>
            <a:r>
              <a:rPr lang="ko-KR" altLang="en-US" sz="1400" smtClean="0">
                <a:latin typeface="+mn-ea"/>
              </a:rPr>
              <a:t>기존 영화 예매 사이트와 유사하게 제작한다</a:t>
            </a:r>
            <a:r>
              <a:rPr lang="en-US" altLang="ko-KR" sz="1400" smtClean="0">
                <a:latin typeface="+mn-ea"/>
              </a:rPr>
              <a:t>.</a:t>
            </a: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140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60E82FF-C98B-4D75-8298-FFDBF647AF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4724" y="3319979"/>
            <a:ext cx="4605446" cy="3147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062EE38B-EBBE-4B6D-9FD9-1EC871EF4A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37916" y="3319979"/>
            <a:ext cx="4939756" cy="31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6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프로젝트 결과 및 기타 사항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22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347" y="2493467"/>
            <a:ext cx="10775927" cy="313775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ko-KR" smtClean="0"/>
              <a:t>②</a:t>
            </a:r>
            <a:r>
              <a:rPr lang="en-US" altLang="ko-KR" smtClean="0"/>
              <a:t> </a:t>
            </a:r>
            <a:r>
              <a:rPr lang="ko-KR" altLang="en-US" smtClean="0"/>
              <a:t>결과물 효과</a:t>
            </a: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err="1" smtClean="0"/>
              <a:t>앱을</a:t>
            </a:r>
            <a:r>
              <a:rPr lang="ko-KR" altLang="en-US" sz="1600" smtClean="0"/>
              <a:t> 설치하지 않고도 사용자들이 다양한 디바이스에서 불편함 없이 웹 </a:t>
            </a:r>
            <a:r>
              <a:rPr lang="en-US" altLang="ko-KR" sz="1600" smtClean="0"/>
              <a:t> </a:t>
            </a:r>
            <a:r>
              <a:rPr lang="ko-KR" altLang="en-US" sz="1600" smtClean="0"/>
              <a:t>환경을 체험할 수 있다</a:t>
            </a:r>
            <a:r>
              <a:rPr lang="en-US" altLang="ko-KR" sz="160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600" smtClean="0"/>
              <a:t>필요한</a:t>
            </a:r>
            <a:r>
              <a:rPr lang="ko-KR" altLang="en-US" sz="1600"/>
              <a:t> 기능들만 구성한 웹 페이지를 통해 사용자들이 훨씬 더 </a:t>
            </a:r>
            <a:r>
              <a:rPr lang="ko-KR" altLang="en-US" sz="1600" smtClean="0"/>
              <a:t>편리하게 영화를</a:t>
            </a:r>
            <a:r>
              <a:rPr lang="ko-KR" altLang="en-US" sz="1600"/>
              <a:t> 예매할 수 있다</a:t>
            </a:r>
            <a:r>
              <a:rPr lang="en-US" altLang="ko-KR" sz="1600"/>
              <a:t>.</a:t>
            </a:r>
          </a:p>
          <a:p>
            <a:pPr marL="0" indent="0" fontAlgn="base">
              <a:buNone/>
            </a:pPr>
            <a:endParaRPr lang="ko-KR" altLang="en-US" sz="160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600"/>
              <a:t>필요한 기능들을 누구나 이해할 수 있고 보기 좋게 배치 및 </a:t>
            </a:r>
            <a:r>
              <a:rPr lang="ko-KR" altLang="en-US" sz="1600" smtClean="0"/>
              <a:t>구성하여 </a:t>
            </a:r>
            <a:r>
              <a:rPr lang="ko-KR" altLang="en-US" sz="1600"/>
              <a:t>젊은 세대뿐만 아니라 이용에 어려움이 </a:t>
            </a:r>
            <a:endParaRPr lang="en-US" altLang="ko-KR" sz="1600"/>
          </a:p>
          <a:p>
            <a:pPr marL="0" indent="0" fontAlgn="base">
              <a:buNone/>
            </a:pPr>
            <a:r>
              <a:rPr lang="en-US" altLang="ko-KR" sz="1600" smtClean="0"/>
              <a:t>      </a:t>
            </a:r>
            <a:r>
              <a:rPr lang="ko-KR" altLang="en-US" sz="1600" smtClean="0"/>
              <a:t>있을</a:t>
            </a:r>
            <a:r>
              <a:rPr lang="ko-KR" altLang="en-US" sz="1600"/>
              <a:t> 수 있는 </a:t>
            </a:r>
            <a:r>
              <a:rPr lang="en-US" altLang="ko-KR" sz="1600"/>
              <a:t>50</a:t>
            </a:r>
            <a:r>
              <a:rPr lang="ko-KR" altLang="en-US" sz="1600"/>
              <a:t>대 이상의 세대까지</a:t>
            </a:r>
            <a:r>
              <a:rPr lang="en-US" altLang="ko-KR" sz="1600" smtClean="0"/>
              <a:t>,</a:t>
            </a:r>
            <a:r>
              <a:rPr lang="ko-KR" altLang="en-US" sz="1600" smtClean="0"/>
              <a:t> </a:t>
            </a:r>
            <a:r>
              <a:rPr lang="ko-KR" altLang="en-US" sz="1600"/>
              <a:t>모두가 쉽게 사용할 수 있다</a:t>
            </a:r>
            <a:r>
              <a:rPr lang="en-US" altLang="ko-KR" sz="1600"/>
              <a:t>.			</a:t>
            </a:r>
            <a:endParaRPr lang="en-US" altLang="ko-KR" sz="16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69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프로젝트 결과 및 기타 사항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23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347" y="2493467"/>
            <a:ext cx="10901729" cy="3137756"/>
          </a:xfrm>
        </p:spPr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ko-KR" altLang="ko-KR" sz="2400">
                <a:latin typeface="+mn-ea"/>
              </a:rPr>
              <a:t>③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 smtClean="0">
                <a:latin typeface="+mn-ea"/>
              </a:rPr>
              <a:t>차후 계획</a:t>
            </a: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smtClean="0">
                <a:latin typeface="+mn-ea"/>
              </a:rPr>
              <a:t>처음</a:t>
            </a:r>
            <a:r>
              <a:rPr lang="ko-KR" altLang="en-US" sz="2100">
                <a:latin typeface="+mn-ea"/>
              </a:rPr>
              <a:t> 주제를 설정하게 된 배경이 영화뿐만 아니라 다양한 분야에 활용될 </a:t>
            </a:r>
            <a:r>
              <a:rPr lang="ko-KR" altLang="en-US" sz="2100" smtClean="0">
                <a:latin typeface="+mn-ea"/>
              </a:rPr>
              <a:t>수</a:t>
            </a:r>
            <a:r>
              <a:rPr lang="ko-KR" altLang="en-US" sz="2100">
                <a:latin typeface="+mn-ea"/>
              </a:rPr>
              <a:t> 있는 온라인 예매 시스템의 편리성과 </a:t>
            </a:r>
            <a:r>
              <a:rPr lang="ko-KR" altLang="en-US" sz="2100" err="1">
                <a:latin typeface="+mn-ea"/>
              </a:rPr>
              <a:t>활용성</a:t>
            </a:r>
            <a:r>
              <a:rPr lang="ko-KR" altLang="en-US" sz="2100">
                <a:latin typeface="+mn-ea"/>
              </a:rPr>
              <a:t> </a:t>
            </a:r>
            <a:endParaRPr lang="en-US" altLang="ko-KR" sz="21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2100" smtClean="0">
                <a:latin typeface="+mn-ea"/>
              </a:rPr>
              <a:t>      </a:t>
            </a:r>
            <a:r>
              <a:rPr lang="ko-KR" altLang="en-US" sz="2100" smtClean="0">
                <a:latin typeface="+mn-ea"/>
              </a:rPr>
              <a:t>때문이었다</a:t>
            </a:r>
            <a:r>
              <a:rPr lang="en-US" altLang="ko-KR" sz="2100" smtClean="0">
                <a:latin typeface="+mn-ea"/>
              </a:rPr>
              <a:t>.</a:t>
            </a:r>
            <a:r>
              <a:rPr lang="ko-KR" altLang="en-US" sz="2100" smtClean="0">
                <a:latin typeface="+mn-ea"/>
              </a:rPr>
              <a:t> 따라서 하나의 예매시스템을 기반으로 영화라는 한 분야에 국한되지 않고 공연</a:t>
            </a:r>
            <a:r>
              <a:rPr lang="en-US" altLang="ko-KR" sz="2100" smtClean="0">
                <a:latin typeface="+mn-ea"/>
              </a:rPr>
              <a:t>, </a:t>
            </a:r>
            <a:r>
              <a:rPr lang="ko-KR" altLang="en-US" sz="2100" smtClean="0">
                <a:latin typeface="+mn-ea"/>
              </a:rPr>
              <a:t>스포츠</a:t>
            </a:r>
            <a:r>
              <a:rPr lang="en-US" altLang="ko-KR" sz="2100" smtClean="0">
                <a:latin typeface="+mn-ea"/>
              </a:rPr>
              <a:t>, </a:t>
            </a:r>
            <a:r>
              <a:rPr lang="ko-KR" altLang="en-US" sz="2100" smtClean="0">
                <a:latin typeface="+mn-ea"/>
              </a:rPr>
              <a:t>전시회 등 다양한 </a:t>
            </a:r>
            <a:endParaRPr lang="en-US" altLang="ko-KR" sz="21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2100" smtClean="0">
                <a:latin typeface="+mn-ea"/>
              </a:rPr>
              <a:t>      </a:t>
            </a:r>
            <a:r>
              <a:rPr lang="ko-KR" altLang="en-US" sz="2100" smtClean="0">
                <a:latin typeface="+mn-ea"/>
              </a:rPr>
              <a:t>분야의 예매를 통합적으로 관리할 수 있는</a:t>
            </a:r>
            <a:r>
              <a:rPr lang="en-US" altLang="ko-KR" sz="2100" smtClean="0">
                <a:latin typeface="+mn-ea"/>
              </a:rPr>
              <a:t> </a:t>
            </a:r>
            <a:r>
              <a:rPr lang="ko-KR" altLang="en-US" sz="2100" smtClean="0">
                <a:latin typeface="+mn-ea"/>
              </a:rPr>
              <a:t>예매 전문 사이트의 제작 계획도 세워 볼 예정이다</a:t>
            </a:r>
            <a:r>
              <a:rPr lang="en-US" altLang="ko-KR" sz="21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endParaRPr lang="ko-KR" altLang="en-US" sz="210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>
                <a:latin typeface="+mn-ea"/>
              </a:rPr>
              <a:t>웹 개발에 이어 </a:t>
            </a:r>
            <a:r>
              <a:rPr lang="ko-KR" altLang="en-US" sz="2100" err="1">
                <a:latin typeface="+mn-ea"/>
              </a:rPr>
              <a:t>안드로이드나</a:t>
            </a:r>
            <a:r>
              <a:rPr lang="ko-KR" altLang="en-US" sz="2100">
                <a:latin typeface="+mn-ea"/>
              </a:rPr>
              <a:t> </a:t>
            </a:r>
            <a:r>
              <a:rPr lang="en-US" altLang="ko-KR" sz="2100">
                <a:latin typeface="+mn-ea"/>
              </a:rPr>
              <a:t>IOS </a:t>
            </a:r>
            <a:r>
              <a:rPr lang="ko-KR" altLang="en-US" sz="2100">
                <a:latin typeface="+mn-ea"/>
              </a:rPr>
              <a:t>기반의 </a:t>
            </a:r>
            <a:r>
              <a:rPr lang="ko-KR" altLang="en-US" sz="2100" err="1">
                <a:latin typeface="+mn-ea"/>
              </a:rPr>
              <a:t>앱</a:t>
            </a:r>
            <a:r>
              <a:rPr lang="ko-KR" altLang="en-US" sz="2100">
                <a:latin typeface="+mn-ea"/>
              </a:rPr>
              <a:t> 개발도 진행해 볼 예정이다</a:t>
            </a:r>
            <a:r>
              <a:rPr lang="en-US" altLang="ko-KR" sz="2100" smtClean="0">
                <a:latin typeface="+mn-ea"/>
              </a:rPr>
              <a:t>. </a:t>
            </a:r>
            <a:r>
              <a:rPr lang="ko-KR" altLang="en-US" sz="2100" smtClean="0">
                <a:latin typeface="+mn-ea"/>
              </a:rPr>
              <a:t>일단 </a:t>
            </a:r>
            <a:r>
              <a:rPr lang="en-US" altLang="ko-KR" sz="2100">
                <a:latin typeface="+mn-ea"/>
              </a:rPr>
              <a:t>2020</a:t>
            </a:r>
            <a:r>
              <a:rPr lang="ko-KR" altLang="en-US" sz="2100">
                <a:latin typeface="+mn-ea"/>
              </a:rPr>
              <a:t>년 </a:t>
            </a:r>
            <a:r>
              <a:rPr lang="en-US" altLang="ko-KR" sz="2100">
                <a:latin typeface="+mn-ea"/>
              </a:rPr>
              <a:t>7</a:t>
            </a:r>
            <a:r>
              <a:rPr lang="ko-KR" altLang="en-US" sz="2100">
                <a:latin typeface="+mn-ea"/>
              </a:rPr>
              <a:t>월 </a:t>
            </a:r>
            <a:r>
              <a:rPr lang="en-US" altLang="ko-KR" sz="2100">
                <a:latin typeface="+mn-ea"/>
              </a:rPr>
              <a:t>7</a:t>
            </a:r>
            <a:r>
              <a:rPr lang="ko-KR" altLang="en-US" sz="2100">
                <a:latin typeface="+mn-ea"/>
              </a:rPr>
              <a:t>일 봄학기까지 웹 사이트 </a:t>
            </a:r>
            <a:endParaRPr lang="en-US" altLang="ko-KR" sz="21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2100">
                <a:latin typeface="+mn-ea"/>
              </a:rPr>
              <a:t> </a:t>
            </a:r>
            <a:r>
              <a:rPr lang="en-US" altLang="ko-KR" sz="2100" smtClean="0">
                <a:latin typeface="+mn-ea"/>
              </a:rPr>
              <a:t>    </a:t>
            </a:r>
            <a:r>
              <a:rPr lang="ko-KR" altLang="en-US" sz="2100" smtClean="0">
                <a:latin typeface="+mn-ea"/>
              </a:rPr>
              <a:t>프로젝트를 </a:t>
            </a:r>
            <a:r>
              <a:rPr lang="ko-KR" altLang="en-US" sz="2100">
                <a:latin typeface="+mn-ea"/>
              </a:rPr>
              <a:t>마무리하고</a:t>
            </a:r>
            <a:r>
              <a:rPr lang="en-US" altLang="ko-KR" sz="2100" smtClean="0">
                <a:latin typeface="+mn-ea"/>
              </a:rPr>
              <a:t>, </a:t>
            </a:r>
            <a:r>
              <a:rPr lang="ko-KR" altLang="en-US" sz="2100">
                <a:latin typeface="+mn-ea"/>
              </a:rPr>
              <a:t>상황에 따라 가능하다면 이후 </a:t>
            </a:r>
            <a:r>
              <a:rPr lang="en-US" altLang="ko-KR" sz="2100">
                <a:latin typeface="+mn-ea"/>
              </a:rPr>
              <a:t>10</a:t>
            </a:r>
            <a:r>
              <a:rPr lang="ko-KR" altLang="en-US" sz="2100">
                <a:latin typeface="+mn-ea"/>
              </a:rPr>
              <a:t>월 </a:t>
            </a:r>
            <a:r>
              <a:rPr lang="en-US" altLang="ko-KR" sz="2100">
                <a:latin typeface="+mn-ea"/>
              </a:rPr>
              <a:t>31</a:t>
            </a:r>
            <a:r>
              <a:rPr lang="ko-KR" altLang="en-US" sz="2100">
                <a:latin typeface="+mn-ea"/>
              </a:rPr>
              <a:t>일 졸업 프로젝트 발표회 </a:t>
            </a:r>
            <a:r>
              <a:rPr lang="ko-KR" altLang="en-US" sz="2100" smtClean="0">
                <a:latin typeface="+mn-ea"/>
              </a:rPr>
              <a:t>전까지</a:t>
            </a:r>
            <a:r>
              <a:rPr lang="en-US" altLang="ko-KR" sz="2100">
                <a:latin typeface="+mn-ea"/>
              </a:rPr>
              <a:t> </a:t>
            </a:r>
            <a:r>
              <a:rPr lang="ko-KR" altLang="en-US" sz="2100" smtClean="0">
                <a:latin typeface="+mn-ea"/>
              </a:rPr>
              <a:t>구현한 </a:t>
            </a:r>
            <a:r>
              <a:rPr lang="ko-KR" altLang="en-US" sz="2100">
                <a:latin typeface="+mn-ea"/>
              </a:rPr>
              <a:t>웹을 </a:t>
            </a:r>
            <a:r>
              <a:rPr lang="ko-KR" altLang="en-US" sz="2100" err="1" smtClean="0">
                <a:latin typeface="+mn-ea"/>
              </a:rPr>
              <a:t>앱으로도</a:t>
            </a:r>
            <a:endParaRPr lang="en-US" altLang="ko-KR" sz="2100" smtClean="0">
              <a:latin typeface="+mn-ea"/>
            </a:endParaRPr>
          </a:p>
          <a:p>
            <a:pPr marL="0" indent="0" fontAlgn="base">
              <a:buNone/>
            </a:pPr>
            <a:r>
              <a:rPr lang="ko-KR" altLang="en-US" sz="2100">
                <a:latin typeface="+mn-ea"/>
              </a:rPr>
              <a:t> </a:t>
            </a:r>
            <a:r>
              <a:rPr lang="ko-KR" altLang="en-US" sz="2100" smtClean="0">
                <a:latin typeface="+mn-ea"/>
              </a:rPr>
              <a:t>    제작하여 </a:t>
            </a:r>
            <a:r>
              <a:rPr lang="ko-KR" altLang="en-US" sz="2100">
                <a:latin typeface="+mn-ea"/>
              </a:rPr>
              <a:t>같이 발표할 계획을 가지고 있다</a:t>
            </a:r>
            <a:r>
              <a:rPr lang="en-US" altLang="ko-KR" sz="2100">
                <a:latin typeface="+mn-ea"/>
              </a:rPr>
              <a:t>. 		</a:t>
            </a:r>
            <a:endParaRPr lang="en-US" altLang="ko-KR" sz="21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11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기존의 유사 웹 사이트 및 시스템 연구 분석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24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547" y="2741117"/>
            <a:ext cx="10901729" cy="3137756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ko-KR" altLang="ko-KR" sz="2400"/>
              <a:t>①</a:t>
            </a:r>
            <a:r>
              <a:rPr lang="en-US" altLang="ko-KR" sz="2400" smtClean="0">
                <a:latin typeface="+mn-ea"/>
              </a:rPr>
              <a:t> </a:t>
            </a:r>
            <a:r>
              <a:rPr lang="ko-KR" altLang="en-US" sz="2400" smtClean="0">
                <a:latin typeface="+mn-ea"/>
              </a:rPr>
              <a:t>기존의 유사 웹 사이트 장단점 분석</a:t>
            </a:r>
            <a:endParaRPr lang="en-US" altLang="ko-KR" sz="2400" smtClean="0">
              <a:latin typeface="+mn-ea"/>
            </a:endParaRPr>
          </a:p>
          <a:p>
            <a:pPr marL="0" indent="0" fontAlgn="base">
              <a:buNone/>
            </a:pP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smtClean="0">
                <a:latin typeface="+mn-ea"/>
              </a:rPr>
              <a:t>예매 사이트 대표 </a:t>
            </a:r>
            <a:r>
              <a:rPr lang="en-US" altLang="ko-KR" sz="2100" smtClean="0">
                <a:latin typeface="+mn-ea"/>
              </a:rPr>
              <a:t>3</a:t>
            </a:r>
            <a:r>
              <a:rPr lang="ko-KR" altLang="en-US" sz="2100" smtClean="0">
                <a:latin typeface="+mn-ea"/>
              </a:rPr>
              <a:t>사 </a:t>
            </a:r>
            <a:r>
              <a:rPr lang="en-US" altLang="ko-KR" sz="2100" smtClean="0">
                <a:latin typeface="+mn-ea"/>
              </a:rPr>
              <a:t>(</a:t>
            </a:r>
            <a:r>
              <a:rPr lang="ko-KR" altLang="en-US" sz="2100" err="1" smtClean="0">
                <a:latin typeface="+mn-ea"/>
              </a:rPr>
              <a:t>롯데시네마</a:t>
            </a:r>
            <a:r>
              <a:rPr lang="en-US" altLang="ko-KR" sz="2100" smtClean="0">
                <a:latin typeface="+mn-ea"/>
              </a:rPr>
              <a:t>, CGV, </a:t>
            </a:r>
            <a:r>
              <a:rPr lang="ko-KR" altLang="en-US" sz="2100" err="1" smtClean="0">
                <a:latin typeface="+mn-ea"/>
              </a:rPr>
              <a:t>메가박스</a:t>
            </a:r>
            <a:r>
              <a:rPr lang="en-US" altLang="ko-KR" sz="2100" smtClean="0">
                <a:latin typeface="+mn-ea"/>
              </a:rPr>
              <a:t>)</a:t>
            </a: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210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2100" smtClean="0">
                <a:latin typeface="+mn-ea"/>
              </a:rPr>
              <a:t>Yes 24 </a:t>
            </a:r>
            <a:r>
              <a:rPr lang="ko-KR" altLang="en-US" sz="2100" smtClean="0">
                <a:latin typeface="+mn-ea"/>
              </a:rPr>
              <a:t>영화</a:t>
            </a:r>
            <a:r>
              <a:rPr lang="en-US" altLang="ko-KR" sz="2100" smtClean="0">
                <a:latin typeface="+mn-ea"/>
              </a:rPr>
              <a:t>, </a:t>
            </a:r>
            <a:r>
              <a:rPr lang="ko-KR" altLang="en-US" sz="2100" err="1" smtClean="0">
                <a:latin typeface="+mn-ea"/>
              </a:rPr>
              <a:t>인터파크</a:t>
            </a:r>
            <a:r>
              <a:rPr lang="ko-KR" altLang="en-US" sz="2100" smtClean="0">
                <a:latin typeface="+mn-ea"/>
              </a:rPr>
              <a:t> 영화 </a:t>
            </a:r>
            <a:r>
              <a:rPr lang="en-US" altLang="ko-KR" sz="2100" smtClean="0">
                <a:latin typeface="+mn-ea"/>
              </a:rPr>
              <a:t>(</a:t>
            </a:r>
            <a:r>
              <a:rPr lang="ko-KR" altLang="en-US" sz="2100" smtClean="0">
                <a:latin typeface="+mn-ea"/>
              </a:rPr>
              <a:t>참조 </a:t>
            </a:r>
            <a:r>
              <a:rPr lang="en-US" altLang="ko-KR" sz="2100" smtClean="0">
                <a:latin typeface="+mn-ea"/>
              </a:rPr>
              <a:t>: </a:t>
            </a:r>
            <a:r>
              <a:rPr lang="ko-KR" altLang="en-US" sz="2100" smtClean="0">
                <a:latin typeface="+mn-ea"/>
              </a:rPr>
              <a:t>티켓링크</a:t>
            </a:r>
            <a:r>
              <a:rPr lang="en-US" altLang="ko-KR" sz="2100" smtClean="0">
                <a:latin typeface="+mn-ea"/>
              </a:rPr>
              <a:t>)</a:t>
            </a:r>
          </a:p>
          <a:p>
            <a:pPr fontAlgn="base">
              <a:buFont typeface="Wingdings" panose="05000000000000000000" pitchFamily="2" charset="2"/>
              <a:buChar char="Ø"/>
            </a:pPr>
            <a:endParaRPr lang="en-US" altLang="ko-KR" sz="21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smtClean="0">
                <a:latin typeface="+mn-ea"/>
              </a:rPr>
              <a:t>통신사 영화 예매</a:t>
            </a:r>
            <a:endParaRPr lang="en-US" altLang="ko-KR" sz="21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en-US" altLang="ko-KR" sz="21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smtClean="0">
                <a:latin typeface="+mn-ea"/>
              </a:rPr>
              <a:t>개인 사설 영화 </a:t>
            </a:r>
            <a:r>
              <a:rPr lang="ko-KR" altLang="en-US" sz="2100" err="1" smtClean="0">
                <a:latin typeface="+mn-ea"/>
              </a:rPr>
              <a:t>엡</a:t>
            </a:r>
            <a:r>
              <a:rPr lang="ko-KR" altLang="en-US" sz="2100" smtClean="0">
                <a:latin typeface="+mn-ea"/>
              </a:rPr>
              <a:t> 사이트 </a:t>
            </a:r>
            <a:r>
              <a:rPr lang="en-US" altLang="ko-KR" sz="2100" smtClean="0">
                <a:latin typeface="+mn-ea"/>
              </a:rPr>
              <a:t>(</a:t>
            </a:r>
            <a:r>
              <a:rPr lang="ko-KR" altLang="en-US" sz="2100" smtClean="0">
                <a:latin typeface="+mn-ea"/>
              </a:rPr>
              <a:t>무비파이</a:t>
            </a:r>
            <a:r>
              <a:rPr lang="en-US" altLang="ko-KR" sz="2100" smtClean="0">
                <a:latin typeface="+mn-ea"/>
              </a:rPr>
              <a:t>, </a:t>
            </a:r>
            <a:r>
              <a:rPr lang="ko-KR" altLang="en-US" sz="2100" smtClean="0">
                <a:latin typeface="+mn-ea"/>
              </a:rPr>
              <a:t>시네마천국</a:t>
            </a:r>
            <a:r>
              <a:rPr lang="en-US" altLang="ko-KR" sz="2100" smtClean="0">
                <a:latin typeface="+mn-ea"/>
              </a:rPr>
              <a:t>, </a:t>
            </a:r>
            <a:r>
              <a:rPr lang="ko-KR" altLang="en-US" sz="2100" err="1" smtClean="0">
                <a:latin typeface="+mn-ea"/>
              </a:rPr>
              <a:t>맥스무비</a:t>
            </a:r>
            <a:r>
              <a:rPr lang="en-US" altLang="ko-KR" sz="2100">
                <a:latin typeface="+mn-ea"/>
              </a:rPr>
              <a:t>)</a:t>
            </a:r>
            <a:endParaRPr lang="en-US" altLang="ko-KR" sz="21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41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기존의 유사 웹 사이트 및 시스템 연구 분석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25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895" y="1096007"/>
            <a:ext cx="10901729" cy="313775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err="1" smtClean="0">
                <a:latin typeface="+mn-ea"/>
              </a:rPr>
              <a:t>롯데시네마</a:t>
            </a:r>
            <a:r>
              <a:rPr lang="ko-KR" altLang="en-US" sz="2100" smtClean="0">
                <a:latin typeface="+mn-ea"/>
              </a:rPr>
              <a:t> </a:t>
            </a:r>
            <a:r>
              <a:rPr lang="en-US" altLang="ko-KR" sz="2100" smtClean="0">
                <a:latin typeface="+mn-ea"/>
              </a:rPr>
              <a:t>(</a:t>
            </a:r>
            <a:r>
              <a:rPr lang="ko-KR" altLang="en-US" sz="2100" err="1" smtClean="0">
                <a:latin typeface="+mn-ea"/>
              </a:rPr>
              <a:t>반응형</a:t>
            </a:r>
            <a:r>
              <a:rPr lang="en-US" altLang="ko-KR" sz="2100" smtClean="0">
                <a:latin typeface="+mn-ea"/>
              </a:rPr>
              <a:t>)</a:t>
            </a:r>
            <a:endParaRPr lang="ko-KR" altLang="en-US" sz="210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1600">
              <a:latin typeface="+mn-ea"/>
            </a:endParaRPr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3266032"/>
            <a:ext cx="4938954" cy="316707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368" y="3138500"/>
            <a:ext cx="2541182" cy="34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기존의 유사 웹 사이트 및 시스템 연구 분석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26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45" y="2581906"/>
            <a:ext cx="11229855" cy="3762909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err="1" smtClean="0">
                <a:latin typeface="+mn-ea"/>
              </a:rPr>
              <a:t>롯데시네마</a:t>
            </a:r>
            <a:r>
              <a:rPr lang="ko-KR" altLang="en-US" sz="2100" smtClean="0">
                <a:latin typeface="+mn-ea"/>
              </a:rPr>
              <a:t> </a:t>
            </a:r>
            <a:r>
              <a:rPr lang="en-US" altLang="ko-KR" sz="2100" smtClean="0">
                <a:latin typeface="+mn-ea"/>
              </a:rPr>
              <a:t>(</a:t>
            </a:r>
            <a:r>
              <a:rPr lang="ko-KR" altLang="en-US" sz="2100" err="1" smtClean="0">
                <a:latin typeface="+mn-ea"/>
              </a:rPr>
              <a:t>반응형</a:t>
            </a:r>
            <a:r>
              <a:rPr lang="en-US" altLang="ko-KR" sz="2100" smtClean="0">
                <a:latin typeface="+mn-ea"/>
              </a:rPr>
              <a:t>)</a:t>
            </a:r>
            <a:endParaRPr lang="ko-KR" altLang="en-US" sz="210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600" smtClean="0">
                <a:latin typeface="+mn-ea"/>
              </a:rPr>
              <a:t>	* </a:t>
            </a:r>
            <a:r>
              <a:rPr lang="ko-KR" altLang="en-US" sz="1600" smtClean="0">
                <a:latin typeface="+mn-ea"/>
              </a:rPr>
              <a:t>장점</a:t>
            </a:r>
            <a:endParaRPr lang="en-US" altLang="ko-KR" sz="16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	- </a:t>
            </a:r>
            <a:r>
              <a:rPr lang="ko-KR" altLang="en-US" sz="1600"/>
              <a:t>영화 예매 전 영화에 대한 자세한 정보를 얻기 </a:t>
            </a:r>
            <a:r>
              <a:rPr lang="ko-KR" altLang="en-US" sz="1600" smtClean="0"/>
              <a:t>쉽다</a:t>
            </a:r>
            <a:r>
              <a:rPr lang="en-US" altLang="ko-KR" sz="1600" smtClean="0"/>
              <a:t> </a:t>
            </a:r>
            <a:r>
              <a:rPr lang="en-US" altLang="ko-KR" sz="1600"/>
              <a:t>(</a:t>
            </a:r>
            <a:r>
              <a:rPr lang="ko-KR" altLang="en-US" sz="1600"/>
              <a:t>평점</a:t>
            </a:r>
            <a:r>
              <a:rPr lang="en-US" altLang="ko-KR" sz="1600"/>
              <a:t>, </a:t>
            </a:r>
            <a:r>
              <a:rPr lang="ko-KR" altLang="en-US" sz="1600" err="1"/>
              <a:t>예매율</a:t>
            </a:r>
            <a:r>
              <a:rPr lang="en-US" altLang="ko-KR" sz="1600"/>
              <a:t>, </a:t>
            </a:r>
            <a:r>
              <a:rPr lang="ko-KR" altLang="en-US" sz="1600"/>
              <a:t>누적 관객수 등 </a:t>
            </a:r>
            <a:r>
              <a:rPr lang="en-US" altLang="ko-KR" sz="1600" smtClean="0">
                <a:latin typeface="+mn-ea"/>
              </a:rPr>
              <a:t>).</a:t>
            </a:r>
          </a:p>
          <a:p>
            <a:pPr marL="0" indent="0" fontAlgn="base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	- </a:t>
            </a:r>
            <a:r>
              <a:rPr lang="ko-KR" altLang="en-US" sz="1600" err="1"/>
              <a:t>모바일</a:t>
            </a:r>
            <a:r>
              <a:rPr lang="ko-KR" altLang="en-US" sz="1600"/>
              <a:t> 웹 및 </a:t>
            </a:r>
            <a:r>
              <a:rPr lang="ko-KR" altLang="en-US" sz="1600" err="1"/>
              <a:t>앱</a:t>
            </a:r>
            <a:r>
              <a:rPr lang="ko-KR" altLang="en-US" sz="1600"/>
              <a:t> 같은 경우 </a:t>
            </a:r>
            <a:r>
              <a:rPr lang="en-US" altLang="ko-KR" sz="1600"/>
              <a:t>UI</a:t>
            </a:r>
            <a:r>
              <a:rPr lang="ko-KR" altLang="en-US" sz="1600"/>
              <a:t>가 사용자가 사용하기에 편리하다</a:t>
            </a:r>
            <a:r>
              <a:rPr lang="en-US" altLang="ko-KR" sz="1600" smtClean="0"/>
              <a:t>.</a:t>
            </a:r>
          </a:p>
          <a:p>
            <a:pPr marL="0" indent="0" fontAlgn="base">
              <a:buNone/>
            </a:pPr>
            <a:endParaRPr lang="en-US" altLang="ko-KR" sz="1600" smtClean="0"/>
          </a:p>
          <a:p>
            <a:pPr marL="0" indent="0" fontAlgn="base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* </a:t>
            </a:r>
            <a:r>
              <a:rPr lang="ko-KR" altLang="en-US" sz="1600" smtClean="0">
                <a:latin typeface="+mn-ea"/>
              </a:rPr>
              <a:t>단점</a:t>
            </a:r>
            <a:endParaRPr lang="en-US" altLang="ko-KR" sz="16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	- </a:t>
            </a:r>
            <a:r>
              <a:rPr lang="ko-KR" altLang="en-US" sz="1600"/>
              <a:t>로그인 및 마이 페이지 찾기가 쉽지 않다</a:t>
            </a:r>
            <a:r>
              <a:rPr lang="en-US" altLang="ko-KR" sz="1600" smtClean="0"/>
              <a:t>.</a:t>
            </a:r>
          </a:p>
          <a:p>
            <a:pPr marL="0" indent="0" fontAlgn="base">
              <a:buNone/>
            </a:pPr>
            <a:r>
              <a:rPr lang="en-US" altLang="ko-KR" sz="1600"/>
              <a:t>	</a:t>
            </a:r>
            <a:r>
              <a:rPr lang="en-US" altLang="ko-KR" sz="1600" smtClean="0"/>
              <a:t>	- </a:t>
            </a:r>
            <a:r>
              <a:rPr lang="ko-KR" altLang="en-US" sz="1600"/>
              <a:t>한 화면에 많은 걸 담기 위해서 복잡해졌다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0" indent="0" fontAlgn="base">
              <a:buNone/>
            </a:pPr>
            <a:r>
              <a:rPr lang="en-US" altLang="ko-KR" sz="1600"/>
              <a:t>	</a:t>
            </a:r>
            <a:r>
              <a:rPr lang="en-US" altLang="ko-KR" sz="1600" smtClean="0"/>
              <a:t>	- </a:t>
            </a:r>
            <a:r>
              <a:rPr lang="ko-KR" altLang="en-US" sz="1600" smtClean="0"/>
              <a:t>자주 </a:t>
            </a:r>
            <a:r>
              <a:rPr lang="ko-KR" altLang="en-US" sz="1600"/>
              <a:t>이용하는 사람이 아니면 </a:t>
            </a:r>
            <a:r>
              <a:rPr lang="ko-KR" altLang="en-US" sz="1600" smtClean="0"/>
              <a:t>원하는 메뉴가 어디 있는지 찾기 힘들다</a:t>
            </a:r>
            <a:r>
              <a:rPr lang="en-US" altLang="ko-KR" sz="1600" smtClean="0"/>
              <a:t>.</a:t>
            </a:r>
            <a:endParaRPr lang="en-US" altLang="ko-KR" sz="1600"/>
          </a:p>
          <a:p>
            <a:pPr marL="0" indent="0" fontAlgn="base">
              <a:buNone/>
            </a:pPr>
            <a:endParaRPr lang="en-US" altLang="ko-KR" sz="1600"/>
          </a:p>
          <a:p>
            <a:pPr marL="0" indent="0" fontAlgn="base">
              <a:buNone/>
            </a:pPr>
            <a:endParaRPr lang="en-US" altLang="ko-KR" sz="1600"/>
          </a:p>
          <a:p>
            <a:pPr marL="0" indent="0" fontAlgn="base">
              <a:buNone/>
            </a:pPr>
            <a:endParaRPr lang="ko-KR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288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기존의 유사 웹 사이트 및 시스템 연구 분석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27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45" y="941535"/>
            <a:ext cx="10901729" cy="313775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2100" smtClean="0">
                <a:latin typeface="+mn-ea"/>
              </a:rPr>
              <a:t>CGV, </a:t>
            </a:r>
            <a:r>
              <a:rPr lang="ko-KR" altLang="en-US" sz="2100" err="1" smtClean="0">
                <a:latin typeface="+mn-ea"/>
              </a:rPr>
              <a:t>메가박스</a:t>
            </a:r>
            <a:r>
              <a:rPr lang="ko-KR" altLang="en-US" sz="2100" smtClean="0">
                <a:latin typeface="+mn-ea"/>
              </a:rPr>
              <a:t> </a:t>
            </a:r>
            <a:r>
              <a:rPr lang="en-US" altLang="ko-KR" sz="2100" smtClean="0">
                <a:latin typeface="+mn-ea"/>
              </a:rPr>
              <a:t>(</a:t>
            </a:r>
            <a:r>
              <a:rPr lang="ko-KR" altLang="en-US" sz="2100" err="1" smtClean="0">
                <a:latin typeface="+mn-ea"/>
              </a:rPr>
              <a:t>적응형</a:t>
            </a:r>
            <a:r>
              <a:rPr lang="en-US" altLang="ko-KR" sz="2100" smtClean="0">
                <a:latin typeface="+mn-ea"/>
              </a:rPr>
              <a:t>)</a:t>
            </a:r>
            <a:endParaRPr lang="ko-KR" altLang="en-US" sz="210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160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0" y="3048803"/>
            <a:ext cx="3205786" cy="20865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5F684F3-343A-47B0-AB44-1BFD8CC1D4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3909" y="4174177"/>
            <a:ext cx="3461854" cy="21013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80" y="2739523"/>
            <a:ext cx="3573120" cy="19883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901" y="4174177"/>
            <a:ext cx="3635373" cy="204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9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기존의 유사 웹 사이트 및 시스템 연구 분석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28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07" y="2705017"/>
            <a:ext cx="5604736" cy="3762909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err="1" smtClean="0">
                <a:latin typeface="+mn-ea"/>
              </a:rPr>
              <a:t>메가박스</a:t>
            </a:r>
            <a:endParaRPr lang="en-US" altLang="ko-KR" sz="21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 smtClean="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* </a:t>
            </a:r>
            <a:r>
              <a:rPr lang="ko-KR" altLang="en-US" sz="1600" smtClean="0">
                <a:latin typeface="+mn-ea"/>
              </a:rPr>
              <a:t>장점</a:t>
            </a:r>
            <a:endParaRPr lang="en-US" altLang="ko-KR" sz="16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	- </a:t>
            </a:r>
            <a:r>
              <a:rPr lang="ko-KR" altLang="en-US" sz="1600">
                <a:latin typeface="+mn-ea"/>
              </a:rPr>
              <a:t>화면 구성이 번잡하지 않고 단순하다</a:t>
            </a:r>
            <a:r>
              <a:rPr lang="en-US" altLang="ko-KR" sz="1600">
                <a:latin typeface="+mn-ea"/>
              </a:rPr>
              <a:t>. </a:t>
            </a:r>
            <a:r>
              <a:rPr lang="en-US" altLang="ko-KR" sz="1600" smtClean="0">
                <a:latin typeface="+mn-ea"/>
              </a:rPr>
              <a:t>		</a:t>
            </a:r>
          </a:p>
          <a:p>
            <a:pPr marL="457200" lvl="1" indent="0">
              <a:buNone/>
            </a:pPr>
            <a:r>
              <a:rPr lang="en-US" altLang="ko-KR">
                <a:latin typeface="+mn-ea"/>
              </a:rPr>
              <a:t>	</a:t>
            </a:r>
            <a:r>
              <a:rPr lang="en-US" altLang="ko-KR" smtClean="0">
                <a:latin typeface="+mn-ea"/>
              </a:rPr>
              <a:t>- </a:t>
            </a:r>
            <a:r>
              <a:rPr lang="ko-KR" altLang="en-US">
                <a:latin typeface="+mn-ea"/>
              </a:rPr>
              <a:t>로그인 하지 않은 상태에서도 자리 </a:t>
            </a:r>
            <a:r>
              <a:rPr lang="ko-KR" altLang="en-US" smtClean="0">
                <a:latin typeface="+mn-ea"/>
              </a:rPr>
              <a:t>선택</a:t>
            </a:r>
            <a:r>
              <a:rPr lang="en-US" altLang="ko-KR" smtClean="0">
                <a:latin typeface="+mn-ea"/>
              </a:rPr>
              <a:t> </a:t>
            </a:r>
          </a:p>
          <a:p>
            <a:pPr marL="457200" lvl="1" indent="0">
              <a:buNone/>
            </a:pPr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     </a:t>
            </a:r>
            <a:r>
              <a:rPr lang="ko-KR" altLang="en-US" smtClean="0">
                <a:latin typeface="+mn-ea"/>
              </a:rPr>
              <a:t>단계까지 접근 할 수 있다</a:t>
            </a:r>
            <a:r>
              <a:rPr lang="en-US" altLang="ko-KR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endParaRPr lang="en-US" altLang="ko-KR" sz="16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* </a:t>
            </a:r>
            <a:r>
              <a:rPr lang="ko-KR" altLang="en-US" sz="1600" smtClean="0">
                <a:latin typeface="+mn-ea"/>
              </a:rPr>
              <a:t>단점</a:t>
            </a:r>
            <a:endParaRPr lang="en-US" altLang="ko-KR" sz="1600" smtClean="0">
              <a:latin typeface="+mn-ea"/>
            </a:endParaRPr>
          </a:p>
          <a:p>
            <a:pPr marL="914400" lvl="2" indent="0">
              <a:buNone/>
            </a:pPr>
            <a:r>
              <a:rPr lang="en-US" altLang="ko-KR" sz="1600" smtClean="0">
                <a:latin typeface="+mn-ea"/>
              </a:rPr>
              <a:t>- </a:t>
            </a:r>
            <a:r>
              <a:rPr lang="ko-KR" altLang="en-US" sz="1600" smtClean="0">
                <a:latin typeface="+mn-ea"/>
              </a:rPr>
              <a:t>예매화면이 </a:t>
            </a:r>
            <a:r>
              <a:rPr lang="ko-KR" altLang="en-US" sz="1600">
                <a:latin typeface="+mn-ea"/>
              </a:rPr>
              <a:t>플래시 상에서 </a:t>
            </a:r>
            <a:r>
              <a:rPr lang="ko-KR" altLang="en-US" sz="1600" smtClean="0">
                <a:latin typeface="+mn-ea"/>
              </a:rPr>
              <a:t>이루어지므로 잘못해서 </a:t>
            </a:r>
            <a:endParaRPr lang="en-US" altLang="ko-KR" sz="1600" smtClean="0">
              <a:latin typeface="+mn-ea"/>
            </a:endParaRPr>
          </a:p>
          <a:p>
            <a:pPr marL="914400" lvl="2" indent="0">
              <a:buNone/>
            </a:pPr>
            <a:r>
              <a:rPr lang="ko-KR" altLang="en-US" sz="1600" smtClean="0">
                <a:latin typeface="+mn-ea"/>
              </a:rPr>
              <a:t>  </a:t>
            </a:r>
            <a:r>
              <a:rPr lang="ko-KR" altLang="en-US" sz="1600" err="1" smtClean="0">
                <a:latin typeface="+mn-ea"/>
              </a:rPr>
              <a:t>뒤로가기를</a:t>
            </a:r>
            <a:r>
              <a:rPr lang="ko-KR" altLang="en-US" sz="1600" smtClean="0"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누르면 예매 페이지를 </a:t>
            </a:r>
            <a:r>
              <a:rPr lang="ko-KR" altLang="en-US" sz="1600" smtClean="0">
                <a:latin typeface="+mn-ea"/>
              </a:rPr>
              <a:t>벗어나게 </a:t>
            </a:r>
            <a:r>
              <a:rPr lang="ko-KR" altLang="en-US" sz="1600">
                <a:latin typeface="+mn-ea"/>
              </a:rPr>
              <a:t>된다</a:t>
            </a:r>
            <a:r>
              <a:rPr lang="en-US" altLang="ko-KR" sz="1600">
                <a:latin typeface="+mn-ea"/>
              </a:rPr>
              <a:t>.</a:t>
            </a:r>
          </a:p>
          <a:p>
            <a:pPr marL="914400" lvl="2" indent="0">
              <a:buNone/>
            </a:pPr>
            <a:r>
              <a:rPr lang="en-US" altLang="ko-KR" sz="1600">
                <a:latin typeface="+mn-ea"/>
              </a:rPr>
              <a:t>- </a:t>
            </a:r>
            <a:r>
              <a:rPr lang="ko-KR" altLang="en-US" sz="1600">
                <a:latin typeface="+mn-ea"/>
              </a:rPr>
              <a:t>좌석을 변경 </a:t>
            </a:r>
            <a:r>
              <a:rPr lang="ko-KR" altLang="en-US" sz="1600" smtClean="0">
                <a:latin typeface="+mn-ea"/>
              </a:rPr>
              <a:t>할 때마다 </a:t>
            </a:r>
            <a:r>
              <a:rPr lang="ko-KR" altLang="en-US" sz="1600" err="1">
                <a:latin typeface="+mn-ea"/>
              </a:rPr>
              <a:t>팝업창이</a:t>
            </a:r>
            <a:r>
              <a:rPr lang="ko-KR" altLang="en-US" sz="1600">
                <a:latin typeface="+mn-ea"/>
              </a:rPr>
              <a:t> 뜬다</a:t>
            </a:r>
            <a:r>
              <a:rPr lang="en-US" altLang="ko-KR" sz="1600">
                <a:latin typeface="+mn-ea"/>
              </a:rPr>
              <a:t>.</a:t>
            </a:r>
          </a:p>
          <a:p>
            <a:pPr marL="0" indent="0" fontAlgn="base">
              <a:buNone/>
            </a:pPr>
            <a:endParaRPr lang="en-US" altLang="ko-KR" sz="1600">
              <a:latin typeface="+mn-ea"/>
            </a:endParaRPr>
          </a:p>
          <a:p>
            <a:pPr marL="0" indent="0" fontAlgn="base">
              <a:buNone/>
            </a:pPr>
            <a:endParaRPr lang="en-US" altLang="ko-KR" sz="1600">
              <a:latin typeface="+mn-ea"/>
            </a:endParaRPr>
          </a:p>
          <a:p>
            <a:pPr marL="0" indent="0" fontAlgn="base">
              <a:buNone/>
            </a:pPr>
            <a:endParaRPr lang="en-US" altLang="ko-KR" sz="1600">
              <a:latin typeface="+mn-ea"/>
            </a:endParaRPr>
          </a:p>
          <a:p>
            <a:pPr marL="0" indent="0" fontAlgn="base">
              <a:buNone/>
            </a:pPr>
            <a:endParaRPr lang="en-US" altLang="ko-KR" sz="1600">
              <a:latin typeface="+mn-ea"/>
            </a:endParaRPr>
          </a:p>
          <a:p>
            <a:pPr marL="0" indent="0" fontAlgn="base">
              <a:buNone/>
            </a:pPr>
            <a:endParaRPr lang="ko-KR" altLang="en-US" sz="1600">
              <a:latin typeface="+mn-ea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 txBox="1">
            <a:spLocks/>
          </p:cNvSpPr>
          <p:nvPr/>
        </p:nvSpPr>
        <p:spPr>
          <a:xfrm>
            <a:off x="5914147" y="2705017"/>
            <a:ext cx="6277853" cy="41042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Wingdings 2" charset="2"/>
              <a:buNone/>
            </a:pP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3000" smtClean="0">
                <a:latin typeface="+mn-ea"/>
              </a:rPr>
              <a:t>CGV</a:t>
            </a:r>
          </a:p>
          <a:p>
            <a:pPr marL="0" indent="0" fontAlgn="base">
              <a:buFont typeface="Wingdings 2" charset="2"/>
              <a:buNone/>
            </a:pPr>
            <a:r>
              <a:rPr lang="en-US" altLang="ko-KR" sz="2100" smtClean="0">
                <a:latin typeface="+mn-ea"/>
              </a:rPr>
              <a:t>	* </a:t>
            </a:r>
            <a:r>
              <a:rPr lang="ko-KR" altLang="en-US" sz="2100" smtClean="0">
                <a:latin typeface="+mn-ea"/>
              </a:rPr>
              <a:t>장점</a:t>
            </a:r>
            <a:endParaRPr lang="en-US" altLang="ko-KR" sz="2100" smtClean="0">
              <a:latin typeface="+mn-ea"/>
            </a:endParaRPr>
          </a:p>
          <a:p>
            <a:pPr marL="914400" lvl="2" indent="0">
              <a:buNone/>
            </a:pPr>
            <a:r>
              <a:rPr lang="en-US" altLang="ko-KR" sz="2100" smtClean="0">
                <a:latin typeface="+mn-ea"/>
              </a:rPr>
              <a:t>- </a:t>
            </a:r>
            <a:r>
              <a:rPr lang="ko-KR" altLang="en-US" sz="2100">
                <a:latin typeface="+mn-ea"/>
              </a:rPr>
              <a:t>기능 구성은 단순하다</a:t>
            </a:r>
            <a:r>
              <a:rPr lang="en-US" altLang="ko-KR" sz="2100">
                <a:latin typeface="+mn-ea"/>
              </a:rPr>
              <a:t>.</a:t>
            </a:r>
          </a:p>
          <a:p>
            <a:pPr marL="457200" lvl="1" indent="0">
              <a:buNone/>
            </a:pPr>
            <a:r>
              <a:rPr lang="en-US" altLang="ko-KR" sz="2100">
                <a:latin typeface="+mn-ea"/>
              </a:rPr>
              <a:t>	- </a:t>
            </a:r>
            <a:r>
              <a:rPr lang="ko-KR" altLang="en-US" sz="2100">
                <a:latin typeface="+mn-ea"/>
              </a:rPr>
              <a:t>예매 중 예매 </a:t>
            </a:r>
            <a:r>
              <a:rPr lang="ko-KR" altLang="en-US" sz="2100" err="1">
                <a:latin typeface="+mn-ea"/>
              </a:rPr>
              <a:t>다시하기</a:t>
            </a:r>
            <a:r>
              <a:rPr lang="ko-KR" altLang="en-US" sz="2100">
                <a:latin typeface="+mn-ea"/>
              </a:rPr>
              <a:t> 기능이 있어 원할 때 언제든</a:t>
            </a:r>
            <a:endParaRPr lang="en-US" altLang="ko-KR" sz="2100">
              <a:latin typeface="+mn-ea"/>
            </a:endParaRPr>
          </a:p>
          <a:p>
            <a:pPr marL="457200" lvl="1" indent="0">
              <a:buNone/>
            </a:pPr>
            <a:r>
              <a:rPr lang="en-US" altLang="ko-KR" sz="2100">
                <a:latin typeface="+mn-ea"/>
              </a:rPr>
              <a:t>	  </a:t>
            </a:r>
            <a:r>
              <a:rPr lang="ko-KR" altLang="en-US" sz="2100">
                <a:latin typeface="+mn-ea"/>
              </a:rPr>
              <a:t>다시 처음으로 돌아갈 수 있다</a:t>
            </a:r>
            <a:r>
              <a:rPr lang="en-US" altLang="ko-KR" sz="2100">
                <a:latin typeface="+mn-ea"/>
              </a:rPr>
              <a:t>.</a:t>
            </a:r>
            <a:endParaRPr lang="en-US" altLang="ko-KR" sz="21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en-US" altLang="ko-KR" sz="21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r>
              <a:rPr lang="en-US" altLang="ko-KR" sz="2100" smtClean="0">
                <a:latin typeface="+mn-ea"/>
              </a:rPr>
              <a:t>	* </a:t>
            </a:r>
            <a:r>
              <a:rPr lang="ko-KR" altLang="en-US" sz="2100" smtClean="0">
                <a:latin typeface="+mn-ea"/>
              </a:rPr>
              <a:t>단점</a:t>
            </a:r>
            <a:endParaRPr lang="en-US" altLang="ko-KR" sz="2100" smtClean="0">
              <a:latin typeface="+mn-ea"/>
            </a:endParaRPr>
          </a:p>
          <a:p>
            <a:pPr marL="914400" lvl="2" indent="0">
              <a:buNone/>
            </a:pPr>
            <a:r>
              <a:rPr lang="en-US" altLang="ko-KR" sz="2100">
                <a:latin typeface="+mn-ea"/>
              </a:rPr>
              <a:t>- </a:t>
            </a:r>
            <a:r>
              <a:rPr lang="ko-KR" altLang="en-US" sz="2100">
                <a:latin typeface="+mn-ea"/>
              </a:rPr>
              <a:t>화면 </a:t>
            </a:r>
            <a:r>
              <a:rPr lang="ko-KR" altLang="en-US" sz="2100" smtClean="0">
                <a:latin typeface="+mn-ea"/>
              </a:rPr>
              <a:t>디자인이 </a:t>
            </a:r>
            <a:r>
              <a:rPr lang="ko-KR" altLang="en-US" sz="2100">
                <a:latin typeface="+mn-ea"/>
              </a:rPr>
              <a:t>번잡하여 보기 불편하다</a:t>
            </a:r>
            <a:r>
              <a:rPr lang="en-US" altLang="ko-KR" sz="2100">
                <a:latin typeface="+mn-ea"/>
              </a:rPr>
              <a:t>.</a:t>
            </a:r>
          </a:p>
          <a:p>
            <a:pPr marL="914400" lvl="2" indent="0">
              <a:buNone/>
            </a:pPr>
            <a:r>
              <a:rPr lang="en-US" altLang="ko-KR" sz="2100" smtClean="0">
                <a:latin typeface="+mn-ea"/>
              </a:rPr>
              <a:t>- </a:t>
            </a:r>
            <a:r>
              <a:rPr lang="ko-KR" altLang="en-US" sz="2100" smtClean="0">
                <a:latin typeface="+mn-ea"/>
              </a:rPr>
              <a:t>예매화면이 </a:t>
            </a:r>
            <a:r>
              <a:rPr lang="ko-KR" altLang="en-US" sz="2100">
                <a:latin typeface="+mn-ea"/>
              </a:rPr>
              <a:t>플래시 상에서 </a:t>
            </a:r>
            <a:r>
              <a:rPr lang="ko-KR" altLang="en-US" sz="2100" smtClean="0">
                <a:latin typeface="+mn-ea"/>
              </a:rPr>
              <a:t>이루어지므로</a:t>
            </a:r>
            <a:r>
              <a:rPr lang="en-US" altLang="ko-KR" sz="2100" smtClean="0">
                <a:latin typeface="+mn-ea"/>
              </a:rPr>
              <a:t> </a:t>
            </a:r>
            <a:r>
              <a:rPr lang="ko-KR" altLang="en-US" sz="2100" smtClean="0">
                <a:latin typeface="+mn-ea"/>
              </a:rPr>
              <a:t>잘못해서</a:t>
            </a:r>
            <a:endParaRPr lang="en-US" altLang="ko-KR" sz="2100" smtClean="0">
              <a:latin typeface="+mn-ea"/>
            </a:endParaRPr>
          </a:p>
          <a:p>
            <a:pPr marL="914400" lvl="2" indent="0">
              <a:buNone/>
            </a:pPr>
            <a:r>
              <a:rPr lang="ko-KR" altLang="en-US" sz="2100" smtClean="0">
                <a:latin typeface="+mn-ea"/>
              </a:rPr>
              <a:t>  뒤로 가기를 </a:t>
            </a:r>
            <a:r>
              <a:rPr lang="ko-KR" altLang="en-US" sz="2100">
                <a:latin typeface="+mn-ea"/>
              </a:rPr>
              <a:t>누르면 예매 </a:t>
            </a:r>
            <a:r>
              <a:rPr lang="ko-KR" altLang="en-US" sz="2100" smtClean="0">
                <a:latin typeface="+mn-ea"/>
              </a:rPr>
              <a:t>페이지를 벗어나게 </a:t>
            </a:r>
            <a:r>
              <a:rPr lang="ko-KR" altLang="en-US" sz="2100">
                <a:latin typeface="+mn-ea"/>
              </a:rPr>
              <a:t>된다</a:t>
            </a:r>
            <a:r>
              <a:rPr lang="en-US" altLang="ko-KR" sz="2100">
                <a:latin typeface="+mn-ea"/>
              </a:rPr>
              <a:t>.</a:t>
            </a:r>
          </a:p>
          <a:p>
            <a:pPr marL="914400" lvl="2" indent="0">
              <a:buNone/>
            </a:pPr>
            <a:r>
              <a:rPr lang="en-US" altLang="ko-KR" sz="2100" smtClean="0">
                <a:latin typeface="+mn-ea"/>
              </a:rPr>
              <a:t>- </a:t>
            </a:r>
            <a:r>
              <a:rPr lang="ko-KR" altLang="en-US" sz="2100">
                <a:latin typeface="+mn-ea"/>
              </a:rPr>
              <a:t>좌석을 변경 할 때마다 </a:t>
            </a:r>
            <a:r>
              <a:rPr lang="ko-KR" altLang="en-US" sz="2100" err="1">
                <a:latin typeface="+mn-ea"/>
              </a:rPr>
              <a:t>팝업창이</a:t>
            </a:r>
            <a:r>
              <a:rPr lang="ko-KR" altLang="en-US" sz="2100">
                <a:latin typeface="+mn-ea"/>
              </a:rPr>
              <a:t> 뜬다</a:t>
            </a:r>
            <a:r>
              <a:rPr lang="en-US" altLang="ko-KR" sz="2100">
                <a:latin typeface="+mn-ea"/>
              </a:rPr>
              <a:t>.</a:t>
            </a:r>
            <a:endParaRPr lang="en-US" altLang="ko-KR" sz="21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en-US" altLang="ko-KR" sz="16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en-US" altLang="ko-KR" sz="16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en-US" altLang="ko-KR" sz="16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en-US" altLang="ko-KR" sz="16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ko-KR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744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기존의 유사 웹 사이트 및 시스템 연구 분석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29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45" y="905507"/>
            <a:ext cx="10901729" cy="313775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err="1" smtClean="0">
                <a:latin typeface="+mn-ea"/>
              </a:rPr>
              <a:t>인터파크</a:t>
            </a:r>
            <a:r>
              <a:rPr lang="ko-KR" altLang="en-US" sz="2100" smtClean="0">
                <a:latin typeface="+mn-ea"/>
              </a:rPr>
              <a:t> 영화 예매</a:t>
            </a:r>
            <a:endParaRPr lang="ko-KR" altLang="en-US" sz="1600">
              <a:latin typeface="+mn-ea"/>
            </a:endParaRPr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63" y="3127037"/>
            <a:ext cx="4335991" cy="30070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61" y="3127037"/>
            <a:ext cx="4421939" cy="30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8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91EE162-8A56-47A9-8A58-BDF9A81F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475" y="2158115"/>
            <a:ext cx="5003524" cy="566466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000" smtClean="0">
                <a:latin typeface="+mn-ea"/>
              </a:rPr>
              <a:t>Ⅰ. </a:t>
            </a:r>
            <a:r>
              <a:rPr lang="ko-KR" altLang="en-US" sz="2000" smtClean="0">
                <a:latin typeface="+mn-ea"/>
              </a:rPr>
              <a:t>프로젝트 제안서</a:t>
            </a:r>
            <a:endParaRPr lang="ko-KR" altLang="en-US" sz="20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500" smtClean="0">
                <a:latin typeface="+mn-ea"/>
              </a:rPr>
              <a:t> </a:t>
            </a:r>
            <a:r>
              <a:rPr lang="en-US" altLang="ko-KR" sz="1300" smtClean="0">
                <a:latin typeface="+mn-ea"/>
              </a:rPr>
              <a:t> 1.</a:t>
            </a:r>
            <a:r>
              <a:rPr lang="en-US" altLang="ko-KR" sz="1300">
                <a:latin typeface="+mn-ea"/>
              </a:rPr>
              <a:t> </a:t>
            </a:r>
            <a:r>
              <a:rPr lang="ko-KR" altLang="en-US" sz="1300" smtClean="0">
                <a:latin typeface="+mn-ea"/>
              </a:rPr>
              <a:t>개요</a:t>
            </a:r>
            <a:endParaRPr lang="en-US" altLang="ko-KR" sz="130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ko-KR" altLang="ko-KR" sz="1300" smtClean="0"/>
              <a:t>①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주제 및 주제 설정 배경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-----------------------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ko-KR" altLang="ko-KR" sz="1300" smtClean="0"/>
              <a:t>② 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프로젝트 목적 및 목표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----------------------- 5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 smtClean="0">
                <a:latin typeface="+mn-ea"/>
              </a:rPr>
              <a:t> 2.</a:t>
            </a:r>
            <a:r>
              <a:rPr lang="en-US" altLang="ko-KR" sz="1300">
                <a:latin typeface="+mn-ea"/>
              </a:rPr>
              <a:t> </a:t>
            </a:r>
            <a:r>
              <a:rPr lang="ko-KR" altLang="en-US" sz="1300">
                <a:latin typeface="+mn-ea"/>
              </a:rPr>
              <a:t>프로젝트 추진 및 일정</a:t>
            </a:r>
          </a:p>
          <a:p>
            <a:pPr marL="0" indent="0" fontAlgn="base">
              <a:buNone/>
            </a:pPr>
            <a:r>
              <a:rPr lang="en-US" altLang="ko-KR" sz="1300" smtClean="0"/>
              <a:t>	</a:t>
            </a:r>
            <a:r>
              <a:rPr lang="ko-KR" altLang="ko-KR" sz="1300" smtClean="0"/>
              <a:t>①</a:t>
            </a:r>
            <a:r>
              <a:rPr lang="en-US" altLang="ko-KR" sz="1300" smtClean="0"/>
              <a:t> </a:t>
            </a:r>
            <a:r>
              <a:rPr lang="ko-KR" altLang="en-US" sz="1300" smtClean="0"/>
              <a:t>프</a:t>
            </a:r>
            <a:r>
              <a:rPr lang="ko-KR" altLang="en-US" sz="1300" smtClean="0">
                <a:solidFill>
                  <a:schemeClr val="tx1"/>
                </a:solidFill>
                <a:latin typeface="+mn-ea"/>
              </a:rPr>
              <a:t>로젝트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 종류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---------------------------------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6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	</a:t>
            </a:r>
            <a:r>
              <a:rPr lang="ko-KR" altLang="ko-KR" sz="1300" smtClean="0"/>
              <a:t>②</a:t>
            </a:r>
            <a:r>
              <a:rPr lang="en-US" altLang="ko-KR" sz="1300"/>
              <a:t> </a:t>
            </a:r>
            <a:r>
              <a:rPr lang="en-US" altLang="ko-KR" sz="1300" smtClean="0"/>
              <a:t>W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BS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(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작업 분할 구조도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) 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--------------------- 7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endParaRPr lang="en-US" altLang="ko-KR" sz="130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ko-KR" altLang="ko-KR" sz="1300" smtClean="0"/>
              <a:t>③ </a:t>
            </a:r>
            <a:r>
              <a:rPr lang="ko-KR" altLang="en-US" sz="1300" smtClean="0">
                <a:solidFill>
                  <a:schemeClr val="tx1"/>
                </a:solidFill>
                <a:latin typeface="+mn-ea"/>
              </a:rPr>
              <a:t>연구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 방법론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-----------------------------------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8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ko-KR" altLang="ko-KR" sz="1300" smtClean="0"/>
              <a:t> </a:t>
            </a:r>
            <a:r>
              <a:rPr lang="en-US" altLang="ko-KR" sz="1300" smtClean="0"/>
              <a:t>	</a:t>
            </a:r>
            <a:r>
              <a:rPr lang="ko-KR" altLang="ko-KR" sz="1300" smtClean="0"/>
              <a:t>④ </a:t>
            </a:r>
            <a:r>
              <a:rPr lang="ko-KR" altLang="en-US" sz="1300" smtClean="0">
                <a:solidFill>
                  <a:schemeClr val="tx1"/>
                </a:solidFill>
                <a:latin typeface="+mn-ea"/>
              </a:rPr>
              <a:t>단계별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 팀원 역할 분담표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-------------------- 12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	</a:t>
            </a:r>
            <a:r>
              <a:rPr lang="ko-KR" altLang="ko-KR" sz="1300" smtClean="0"/>
              <a:t>⑤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주별 일정표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----------------------------------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endParaRPr lang="ko-KR" altLang="en-US" sz="15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endParaRPr lang="ko-KR" altLang="en-US" sz="1500">
              <a:solidFill>
                <a:schemeClr val="tx1"/>
              </a:solidFill>
              <a:latin typeface="+mn-ea"/>
            </a:endParaRPr>
          </a:p>
          <a:p>
            <a:pPr fontAlgn="base"/>
            <a:endParaRPr lang="ko-KR" altLang="en-US" sz="1500">
              <a:solidFill>
                <a:schemeClr val="tx1"/>
              </a:solidFill>
              <a:latin typeface="+mn-ea"/>
            </a:endParaRPr>
          </a:p>
          <a:p>
            <a:endParaRPr lang="ko-KR" altLang="en-US" sz="1500">
              <a:latin typeface="+mn-ea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558EEAFD-F34D-4412-80A8-53D4458F2F33}"/>
              </a:ext>
            </a:extLst>
          </p:cNvPr>
          <p:cNvSpPr txBox="1">
            <a:spLocks/>
          </p:cNvSpPr>
          <p:nvPr/>
        </p:nvSpPr>
        <p:spPr>
          <a:xfrm>
            <a:off x="6266481" y="2158115"/>
            <a:ext cx="4801216" cy="537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 3.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시스템 구축</a:t>
            </a:r>
          </a:p>
          <a:p>
            <a:pPr marL="0" indent="0" fontAlgn="base">
              <a:buNone/>
            </a:pP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	</a:t>
            </a:r>
            <a:r>
              <a:rPr lang="ko-KR" altLang="ko-KR" sz="1300" smtClean="0">
                <a:solidFill>
                  <a:schemeClr val="tx1"/>
                </a:solidFill>
              </a:rPr>
              <a:t>①</a:t>
            </a:r>
            <a:r>
              <a:rPr lang="en-US" altLang="ko-KR" sz="1300" smtClean="0">
                <a:solidFill>
                  <a:schemeClr val="tx1"/>
                </a:solidFill>
              </a:rPr>
              <a:t> </a:t>
            </a:r>
            <a:r>
              <a:rPr lang="ko-KR" altLang="en-US" sz="1300" smtClean="0">
                <a:solidFill>
                  <a:schemeClr val="tx1"/>
                </a:solidFill>
                <a:latin typeface="+mn-ea"/>
              </a:rPr>
              <a:t>구축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 방향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---------------------------------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	</a:t>
            </a:r>
            <a:r>
              <a:rPr lang="ko-KR" altLang="ko-KR" sz="1300" smtClean="0">
                <a:solidFill>
                  <a:schemeClr val="tx1"/>
                </a:solidFill>
              </a:rPr>
              <a:t>② </a:t>
            </a:r>
            <a:r>
              <a:rPr lang="ko-KR" altLang="en-US" sz="1300" smtClean="0">
                <a:solidFill>
                  <a:schemeClr val="tx1"/>
                </a:solidFill>
                <a:latin typeface="+mn-ea"/>
              </a:rPr>
              <a:t>시스템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 환경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------------------------------ 17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	</a:t>
            </a:r>
            <a:r>
              <a:rPr lang="ko-KR" altLang="ko-KR" sz="1300" smtClean="0">
                <a:solidFill>
                  <a:schemeClr val="tx1"/>
                </a:solidFill>
              </a:rPr>
              <a:t>③</a:t>
            </a:r>
            <a:r>
              <a:rPr lang="en-US" altLang="ko-KR" sz="1300" smtClean="0">
                <a:solidFill>
                  <a:schemeClr val="tx1"/>
                </a:solidFill>
              </a:rPr>
              <a:t> </a:t>
            </a:r>
            <a:r>
              <a:rPr lang="ko-KR" altLang="en-US" sz="1300" smtClean="0">
                <a:solidFill>
                  <a:schemeClr val="tx1"/>
                </a:solidFill>
                <a:latin typeface="+mn-ea"/>
              </a:rPr>
              <a:t>예매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 시스템 구성도 및 기능 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-------------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18</a:t>
            </a:r>
            <a:endParaRPr lang="en-US" altLang="ko-KR" sz="1300">
              <a:solidFill>
                <a:schemeClr val="tx1"/>
              </a:solidFill>
              <a:latin typeface="+mn-ea"/>
            </a:endParaRPr>
          </a:p>
          <a:p>
            <a:pPr fontAlgn="base"/>
            <a:endParaRPr lang="en-US" altLang="ko-KR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 4.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프로젝트 결과 및 기타 사항</a:t>
            </a:r>
          </a:p>
          <a:p>
            <a:pPr marL="0" indent="0" fontAlgn="base">
              <a:buNone/>
            </a:pPr>
            <a:r>
              <a:rPr lang="en-US" altLang="ko-KR" sz="1300">
                <a:solidFill>
                  <a:schemeClr val="tx1"/>
                </a:solidFill>
                <a:latin typeface="+mn-ea"/>
              </a:rPr>
              <a:t>	</a:t>
            </a:r>
            <a:r>
              <a:rPr lang="ko-KR" altLang="ko-KR" sz="1300" smtClean="0">
                <a:solidFill>
                  <a:schemeClr val="tx1"/>
                </a:solidFill>
              </a:rPr>
              <a:t>①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예상 결과물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-------------------------------</a:t>
            </a:r>
            <a:r>
              <a:rPr lang="en-US" altLang="ko-KR" sz="130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20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	</a:t>
            </a:r>
            <a:r>
              <a:rPr lang="ko-KR" altLang="ko-KR" sz="1300" smtClean="0">
                <a:solidFill>
                  <a:schemeClr val="tx1"/>
                </a:solidFill>
              </a:rPr>
              <a:t>②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300" smtClean="0">
                <a:solidFill>
                  <a:schemeClr val="tx1"/>
                </a:solidFill>
                <a:latin typeface="+mn-ea"/>
              </a:rPr>
              <a:t>결과물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 효과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------------------------------- 22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	</a:t>
            </a:r>
            <a:r>
              <a:rPr lang="ko-KR" altLang="ko-KR" sz="1300" smtClean="0">
                <a:solidFill>
                  <a:schemeClr val="tx1"/>
                </a:solidFill>
              </a:rPr>
              <a:t>③ </a:t>
            </a:r>
            <a:r>
              <a:rPr lang="ko-KR" altLang="en-US" sz="1300" smtClean="0">
                <a:solidFill>
                  <a:schemeClr val="tx1"/>
                </a:solidFill>
                <a:latin typeface="+mn-ea"/>
              </a:rPr>
              <a:t>차후</a:t>
            </a:r>
            <a:r>
              <a:rPr lang="ko-KR" altLang="en-US" sz="1300">
                <a:solidFill>
                  <a:schemeClr val="tx1"/>
                </a:solidFill>
                <a:latin typeface="+mn-ea"/>
              </a:rPr>
              <a:t> 계획 </a:t>
            </a:r>
            <a:r>
              <a:rPr lang="en-US" altLang="ko-KR" sz="1300" smtClean="0">
                <a:solidFill>
                  <a:schemeClr val="tx1"/>
                </a:solidFill>
                <a:latin typeface="+mn-ea"/>
              </a:rPr>
              <a:t>---------------------------------- 23</a:t>
            </a:r>
            <a:endParaRPr lang="en-US" altLang="ko-KR" sz="1300">
              <a:solidFill>
                <a:schemeClr val="tx1"/>
              </a:solidFill>
              <a:latin typeface="+mn-ea"/>
            </a:endParaRPr>
          </a:p>
          <a:p>
            <a:pPr fontAlgn="base"/>
            <a:endParaRPr lang="en-US" altLang="ko-KR" sz="1300">
              <a:solidFill>
                <a:schemeClr val="tx1"/>
              </a:solidFill>
              <a:latin typeface="+mn-ea"/>
            </a:endParaRPr>
          </a:p>
          <a:p>
            <a:pPr marL="0" indent="0" fontAlgn="base">
              <a:buNone/>
            </a:pPr>
            <a:endParaRPr lang="en-US" altLang="ko-KR" sz="1300">
              <a:solidFill>
                <a:schemeClr val="tx1"/>
              </a:solidFill>
              <a:latin typeface="+mn-ea"/>
            </a:endParaRPr>
          </a:p>
          <a:p>
            <a:pPr fontAlgn="base"/>
            <a:endParaRPr lang="ko-KR" altLang="en-US" sz="1300">
              <a:solidFill>
                <a:schemeClr val="tx1"/>
              </a:solidFill>
              <a:latin typeface="+mn-ea"/>
            </a:endParaRPr>
          </a:p>
          <a:p>
            <a:endParaRPr lang="ko-KR" altLang="en-US" sz="1300">
              <a:latin typeface="+mn-ea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smtClean="0"/>
              <a:t>목차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3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76602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기존의 유사 웹 사이트 및 시스템 연구 분석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30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45" y="2241218"/>
            <a:ext cx="11058405" cy="4103597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err="1" smtClean="0">
                <a:latin typeface="+mn-ea"/>
              </a:rPr>
              <a:t>인터파크</a:t>
            </a:r>
            <a:r>
              <a:rPr lang="ko-KR" altLang="en-US" sz="2100" smtClean="0">
                <a:latin typeface="+mn-ea"/>
              </a:rPr>
              <a:t> 영화 예매 </a:t>
            </a:r>
            <a:endParaRPr lang="en-US" altLang="ko-KR" sz="160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600" smtClean="0">
                <a:latin typeface="+mn-ea"/>
              </a:rPr>
              <a:t>	* </a:t>
            </a:r>
            <a:r>
              <a:rPr lang="ko-KR" altLang="en-US" sz="1600" smtClean="0">
                <a:latin typeface="+mn-ea"/>
              </a:rPr>
              <a:t>장점</a:t>
            </a:r>
            <a:endParaRPr lang="en-US" altLang="ko-KR" sz="16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	- </a:t>
            </a:r>
            <a:r>
              <a:rPr lang="ko-KR" altLang="en-US" sz="1600" smtClean="0">
                <a:latin typeface="+mn-ea"/>
              </a:rPr>
              <a:t>모든 영화관을 합쳐서 볼 수 있다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	- </a:t>
            </a:r>
            <a:r>
              <a:rPr lang="ko-KR" altLang="en-US" sz="1600" smtClean="0">
                <a:latin typeface="+mn-ea"/>
              </a:rPr>
              <a:t>극장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영화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날짜 우선 순위를 지정할 수 있다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endParaRPr lang="en-US" altLang="ko-KR" sz="16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* </a:t>
            </a:r>
            <a:r>
              <a:rPr lang="ko-KR" altLang="en-US" sz="1600" smtClean="0">
                <a:latin typeface="+mn-ea"/>
              </a:rPr>
              <a:t>단점</a:t>
            </a:r>
            <a:endParaRPr lang="en-US" altLang="ko-KR" sz="16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	- </a:t>
            </a:r>
            <a:r>
              <a:rPr lang="ko-KR" altLang="en-US" sz="1600" smtClean="0">
                <a:latin typeface="+mn-ea"/>
              </a:rPr>
              <a:t>많은 정보를 담고 있고 홈페이지 가시성이 현저히 떨어진다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	- </a:t>
            </a:r>
            <a:r>
              <a:rPr lang="ko-KR" altLang="en-US" sz="1600" smtClean="0">
                <a:latin typeface="+mn-ea"/>
              </a:rPr>
              <a:t>내가 원하는 정보를 찾기 쉽지 않다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endParaRPr lang="en-US" altLang="ko-KR" sz="1600">
              <a:latin typeface="+mn-ea"/>
            </a:endParaRPr>
          </a:p>
          <a:p>
            <a:pPr marL="0" indent="0" fontAlgn="base">
              <a:buNone/>
            </a:pPr>
            <a:endParaRPr lang="en-US" altLang="ko-KR" sz="1600">
              <a:latin typeface="+mn-ea"/>
            </a:endParaRPr>
          </a:p>
          <a:p>
            <a:pPr marL="0" indent="0" fontAlgn="base">
              <a:buNone/>
            </a:pPr>
            <a:endParaRPr lang="ko-KR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027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기존의 유사 웹 사이트 및 시스템 연구 분석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31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595" y="770085"/>
            <a:ext cx="10901729" cy="313775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smtClean="0">
                <a:latin typeface="+mn-ea"/>
              </a:rPr>
              <a:t>통신사 영화 예매</a:t>
            </a:r>
            <a:endParaRPr lang="ko-KR" altLang="en-US" sz="1600">
              <a:latin typeface="+mn-ea"/>
            </a:endParaRPr>
          </a:p>
        </p:txBody>
      </p:sp>
      <p:pic>
        <p:nvPicPr>
          <p:cNvPr id="13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68" y="3046228"/>
            <a:ext cx="5366742" cy="312713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550877" y="3241909"/>
            <a:ext cx="5444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+mn-ea"/>
              </a:rPr>
              <a:t>* </a:t>
            </a:r>
            <a:r>
              <a:rPr lang="ko-KR" altLang="en-US" sz="1600" smtClean="0">
                <a:latin typeface="+mn-ea"/>
              </a:rPr>
              <a:t>간단하게 홍보나 광고 없이 예매만 가능하다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* 2D</a:t>
            </a:r>
            <a:r>
              <a:rPr lang="ko-KR" altLang="en-US" sz="1600" smtClean="0">
                <a:latin typeface="+mn-ea"/>
              </a:rPr>
              <a:t>영화만 예매가 가능 하며 특별관은 예매 불가능하다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* </a:t>
            </a:r>
            <a:r>
              <a:rPr lang="ko-KR" altLang="en-US" sz="1600" smtClean="0">
                <a:latin typeface="+mn-ea"/>
              </a:rPr>
              <a:t>로그인 전에는 영화에 관한 정보를 볼 수 없다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* </a:t>
            </a:r>
            <a:r>
              <a:rPr lang="ko-KR" altLang="en-US" sz="1600" smtClean="0">
                <a:latin typeface="+mn-ea"/>
              </a:rPr>
              <a:t>사이트 내에 </a:t>
            </a:r>
            <a:r>
              <a:rPr lang="en-US" altLang="ko-KR" sz="1600" smtClean="0">
                <a:latin typeface="+mn-ea"/>
              </a:rPr>
              <a:t>RIA</a:t>
            </a:r>
            <a:r>
              <a:rPr lang="ko-KR" altLang="en-US" sz="1600" smtClean="0">
                <a:latin typeface="+mn-ea"/>
              </a:rPr>
              <a:t>를 이용한 것이 아닌 팝업으로 창을</a:t>
            </a:r>
            <a:endParaRPr lang="en-US" altLang="ko-KR" sz="1600" smtClean="0">
              <a:latin typeface="+mn-ea"/>
            </a:endParaRPr>
          </a:p>
          <a:p>
            <a:endParaRPr lang="en-US" altLang="ko-KR" sz="1600" smtClean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 </a:t>
            </a:r>
            <a:r>
              <a:rPr lang="ko-KR" altLang="en-US" sz="1600" smtClean="0">
                <a:latin typeface="+mn-ea"/>
              </a:rPr>
              <a:t> 새로 띄운다</a:t>
            </a:r>
            <a:r>
              <a:rPr lang="en-US" altLang="ko-KR" sz="1600" smtClean="0">
                <a:latin typeface="+mn-ea"/>
              </a:rPr>
              <a:t>.</a:t>
            </a:r>
            <a:endParaRPr lang="ko-KR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849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기존의 유사 웹 사이트 및 시스템 연구 분석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32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45" y="772157"/>
            <a:ext cx="10901729" cy="313775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smtClean="0">
                <a:latin typeface="+mn-ea"/>
              </a:rPr>
              <a:t>사설 사이트</a:t>
            </a:r>
            <a:r>
              <a:rPr lang="en-US" altLang="ko-KR" sz="2100">
                <a:latin typeface="+mn-ea"/>
              </a:rPr>
              <a:t> </a:t>
            </a:r>
            <a:r>
              <a:rPr lang="en-US" altLang="ko-KR" sz="2100" smtClean="0">
                <a:latin typeface="+mn-ea"/>
              </a:rPr>
              <a:t>(</a:t>
            </a:r>
            <a:r>
              <a:rPr lang="ko-KR" altLang="en-US" sz="2100" smtClean="0">
                <a:latin typeface="+mn-ea"/>
              </a:rPr>
              <a:t>예매 대행 사이트</a:t>
            </a:r>
            <a:r>
              <a:rPr lang="en-US" altLang="ko-KR" sz="2100" smtClean="0">
                <a:latin typeface="+mn-ea"/>
              </a:rPr>
              <a:t>)</a:t>
            </a:r>
            <a:endParaRPr lang="ko-KR" altLang="en-US" sz="1600">
              <a:latin typeface="+mn-ea"/>
            </a:endParaRPr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50" y="2988307"/>
            <a:ext cx="2069200" cy="322315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49" y="2988308"/>
            <a:ext cx="4812323" cy="32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기존의 유사 웹 사이트 및 시스템 연구 분석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33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45" y="846865"/>
            <a:ext cx="10901729" cy="313775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altLang="ko-KR" sz="24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100" smtClean="0">
                <a:latin typeface="+mn-ea"/>
              </a:rPr>
              <a:t>사설 사이트</a:t>
            </a:r>
            <a:r>
              <a:rPr lang="en-US" altLang="ko-KR" sz="2100">
                <a:latin typeface="+mn-ea"/>
              </a:rPr>
              <a:t> </a:t>
            </a:r>
            <a:r>
              <a:rPr lang="en-US" altLang="ko-KR" sz="2100" smtClean="0">
                <a:latin typeface="+mn-ea"/>
              </a:rPr>
              <a:t>(</a:t>
            </a:r>
            <a:r>
              <a:rPr lang="ko-KR" altLang="en-US" sz="2100" smtClean="0">
                <a:latin typeface="+mn-ea"/>
              </a:rPr>
              <a:t>예매 대행 사이트</a:t>
            </a:r>
            <a:r>
              <a:rPr lang="en-US" altLang="ko-KR" sz="2100" smtClean="0">
                <a:latin typeface="+mn-ea"/>
              </a:rPr>
              <a:t>)</a:t>
            </a:r>
            <a:endParaRPr lang="ko-KR" altLang="en-US" sz="1600">
              <a:latin typeface="+mn-ea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18390" y="2780587"/>
            <a:ext cx="1033060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smtClean="0">
                <a:latin typeface="+mn-ea"/>
              </a:rPr>
              <a:t>	* </a:t>
            </a:r>
            <a:r>
              <a:rPr lang="ko-KR" altLang="en-US" sz="1600" smtClean="0">
                <a:latin typeface="+mn-ea"/>
              </a:rPr>
              <a:t>장점</a:t>
            </a:r>
            <a:endParaRPr lang="en-US" altLang="ko-KR" sz="1600">
              <a:latin typeface="+mn-ea"/>
            </a:endParaRPr>
          </a:p>
          <a:p>
            <a:pPr marL="0" indent="0">
              <a:buNone/>
            </a:pPr>
            <a:r>
              <a:rPr lang="en-US" altLang="ko-KR" sz="1600" smtClean="0">
                <a:latin typeface="+mn-ea"/>
              </a:rPr>
              <a:t>		- </a:t>
            </a:r>
            <a:r>
              <a:rPr lang="ko-KR" altLang="en-US" sz="1600" smtClean="0">
                <a:latin typeface="+mn-ea"/>
              </a:rPr>
              <a:t>저렴하다</a:t>
            </a:r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(</a:t>
            </a:r>
            <a:r>
              <a:rPr lang="ko-KR" altLang="en-US" sz="1600" smtClean="0">
                <a:latin typeface="+mn-ea"/>
              </a:rPr>
              <a:t>할인 적용</a:t>
            </a:r>
            <a:r>
              <a:rPr lang="en-US" altLang="ko-KR" sz="1600" smtClean="0">
                <a:latin typeface="+mn-ea"/>
              </a:rPr>
              <a:t>).		</a:t>
            </a: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	- </a:t>
            </a:r>
            <a:r>
              <a:rPr lang="ko-KR" altLang="en-US" sz="1600" smtClean="0">
                <a:latin typeface="+mn-ea"/>
              </a:rPr>
              <a:t>홍보나 광고가 적어 보기가 편하다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457200" lvl="1" indent="0">
              <a:buNone/>
            </a:pPr>
            <a:r>
              <a:rPr lang="en-US" altLang="ko-KR" smtClean="0">
                <a:latin typeface="+mn-ea"/>
              </a:rPr>
              <a:t>	- </a:t>
            </a:r>
            <a:r>
              <a:rPr lang="ko-KR" altLang="en-US" err="1" smtClean="0">
                <a:latin typeface="+mn-ea"/>
              </a:rPr>
              <a:t>모바일</a:t>
            </a:r>
            <a:r>
              <a:rPr lang="ko-KR" altLang="en-US" smtClean="0">
                <a:latin typeface="+mn-ea"/>
              </a:rPr>
              <a:t> 웹이 따로 적용되어 있다</a:t>
            </a:r>
            <a:r>
              <a:rPr lang="en-US" altLang="ko-KR" smtClean="0">
                <a:latin typeface="+mn-ea"/>
              </a:rPr>
              <a:t>.</a:t>
            </a:r>
          </a:p>
          <a:p>
            <a:pPr marL="457200" lvl="1" indent="0">
              <a:buNone/>
            </a:pPr>
            <a:endParaRPr lang="en-US" altLang="ko-KR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+mn-ea"/>
              </a:rPr>
              <a:t>단점 </a:t>
            </a:r>
            <a:endParaRPr lang="en-US" altLang="ko-KR" smtClean="0">
              <a:latin typeface="+mn-ea"/>
            </a:endParaRPr>
          </a:p>
          <a:p>
            <a:pPr marL="914400" lvl="2" indent="0">
              <a:buNone/>
            </a:pPr>
            <a:r>
              <a:rPr lang="en-US" altLang="ko-KR" sz="1600" smtClean="0">
                <a:latin typeface="+mn-ea"/>
              </a:rPr>
              <a:t>- </a:t>
            </a:r>
            <a:r>
              <a:rPr lang="ko-KR" altLang="en-US" sz="1600" smtClean="0">
                <a:latin typeface="+mn-ea"/>
              </a:rPr>
              <a:t>예매 전 쿠폰을 미리 구입해야 한다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914400" lvl="2" indent="0">
              <a:buNone/>
            </a:pPr>
            <a:r>
              <a:rPr lang="en-US" altLang="ko-KR" sz="1600" smtClean="0">
                <a:latin typeface="+mn-ea"/>
              </a:rPr>
              <a:t>- </a:t>
            </a:r>
            <a:r>
              <a:rPr lang="ko-KR" altLang="en-US" sz="1600" smtClean="0">
                <a:latin typeface="+mn-ea"/>
              </a:rPr>
              <a:t>예매를 하면 취소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변경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환불이 불가하다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914400" lvl="2" indent="0">
              <a:buNone/>
            </a:pPr>
            <a:r>
              <a:rPr lang="en-US" altLang="ko-KR" sz="1600" smtClean="0">
                <a:latin typeface="+mn-ea"/>
              </a:rPr>
              <a:t>- </a:t>
            </a:r>
            <a:r>
              <a:rPr lang="ko-KR" altLang="en-US" sz="1600" smtClean="0">
                <a:latin typeface="+mn-ea"/>
              </a:rPr>
              <a:t>예매 가능 시간이 짧다</a:t>
            </a:r>
            <a:r>
              <a:rPr lang="en-US" altLang="ko-KR" sz="160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0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기존의 유사 웹 사이트 및 시스템 연구 분석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34</a:t>
            </a:r>
            <a:endParaRPr lang="ko-KR" altLang="en-US" sz="10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45" y="2236138"/>
            <a:ext cx="10901729" cy="139273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ko-KR">
                <a:latin typeface="+mn-ea"/>
              </a:rPr>
              <a:t>② </a:t>
            </a:r>
            <a:r>
              <a:rPr lang="ko-KR" altLang="en-US" err="1" smtClean="0">
                <a:latin typeface="+mn-ea"/>
              </a:rPr>
              <a:t>반응형</a:t>
            </a:r>
            <a:r>
              <a:rPr lang="ko-KR" altLang="en-US" smtClean="0">
                <a:latin typeface="+mn-ea"/>
              </a:rPr>
              <a:t> 웹 </a:t>
            </a:r>
            <a:r>
              <a:rPr lang="en-US" altLang="ko-KR" sz="1600" smtClean="0">
                <a:latin typeface="+mn-ea"/>
              </a:rPr>
              <a:t>vs </a:t>
            </a:r>
            <a:r>
              <a:rPr lang="ko-KR" altLang="en-US" sz="1600" err="1" smtClean="0">
                <a:latin typeface="+mn-ea"/>
              </a:rPr>
              <a:t>적응형</a:t>
            </a:r>
            <a:r>
              <a:rPr lang="ko-KR" altLang="en-US" sz="1600" smtClean="0">
                <a:latin typeface="+mn-ea"/>
              </a:rPr>
              <a:t> 웹 </a:t>
            </a:r>
            <a:endParaRPr lang="en-US" altLang="ko-KR" sz="16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210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1600">
              <a:latin typeface="+mn-ea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 txBox="1">
            <a:spLocks/>
          </p:cNvSpPr>
          <p:nvPr/>
        </p:nvSpPr>
        <p:spPr>
          <a:xfrm>
            <a:off x="733545" y="3022230"/>
            <a:ext cx="8039779" cy="394160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600" err="1" smtClean="0">
                <a:latin typeface="+mn-ea"/>
              </a:rPr>
              <a:t>반응형</a:t>
            </a:r>
            <a:endParaRPr lang="en-US" altLang="ko-KR" sz="16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* </a:t>
            </a:r>
            <a:r>
              <a:rPr lang="ko-KR" altLang="en-US" sz="1400" smtClean="0">
                <a:latin typeface="+mn-ea"/>
              </a:rPr>
              <a:t>장점</a:t>
            </a:r>
            <a:endParaRPr lang="en-US" altLang="ko-KR" sz="14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	- </a:t>
            </a:r>
            <a:r>
              <a:rPr lang="ko-KR" altLang="en-US" sz="1400" smtClean="0">
                <a:latin typeface="+mn-ea"/>
              </a:rPr>
              <a:t>웹과 </a:t>
            </a:r>
            <a:r>
              <a:rPr lang="ko-KR" altLang="en-US" sz="1400" err="1" smtClean="0">
                <a:latin typeface="+mn-ea"/>
              </a:rPr>
              <a:t>앱의</a:t>
            </a:r>
            <a:r>
              <a:rPr lang="ko-KR" altLang="en-US" sz="1400" smtClean="0">
                <a:latin typeface="+mn-ea"/>
              </a:rPr>
              <a:t> 도메인이 나눠져 있지 않고 </a:t>
            </a:r>
            <a:endParaRPr lang="en-US" altLang="ko-KR" sz="14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	  </a:t>
            </a:r>
            <a:r>
              <a:rPr lang="ko-KR" altLang="en-US" sz="1400" smtClean="0">
                <a:latin typeface="+mn-ea"/>
              </a:rPr>
              <a:t>동일한 하나의 도메인을 사용할 수 있다</a:t>
            </a:r>
            <a:r>
              <a:rPr lang="en-US" altLang="ko-KR" sz="14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	   </a:t>
            </a:r>
            <a:r>
              <a:rPr lang="en-US" altLang="ko-KR" sz="1400" smtClean="0"/>
              <a:t> ex</a:t>
            </a:r>
            <a:r>
              <a:rPr lang="en-US" altLang="ko-KR" sz="1400"/>
              <a:t>) </a:t>
            </a:r>
            <a:r>
              <a:rPr lang="ko-KR" altLang="en-US" sz="1400" err="1"/>
              <a:t>롯데시네마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en-US" altLang="ko-KR" sz="1400" u="sng">
                <a:hlinkClick r:id="rId2"/>
              </a:rPr>
              <a:t> https://</a:t>
            </a:r>
            <a:r>
              <a:rPr lang="en-US" altLang="ko-KR" sz="1400" u="sng" smtClean="0">
                <a:hlinkClick r:id="rId2"/>
              </a:rPr>
              <a:t>www.lottecinema.co.kr/nLCHS</a:t>
            </a:r>
            <a:r>
              <a:rPr lang="en-US" altLang="ko-KR" sz="1400" u="sng">
                <a:hlinkClick r:id="rId2"/>
              </a:rPr>
              <a:t>/</a:t>
            </a:r>
            <a:r>
              <a:rPr lang="en-US" altLang="ko-KR" sz="1400" u="sng"/>
              <a:t> </a:t>
            </a:r>
            <a:endParaRPr lang="en-US" altLang="ko-KR" sz="1400" u="sng" smtClean="0"/>
          </a:p>
          <a:p>
            <a:pPr marL="0" indent="0" fontAlgn="base">
              <a:buNone/>
            </a:pPr>
            <a:r>
              <a:rPr lang="en-US" altLang="ko-KR" sz="1400"/>
              <a:t> 	   </a:t>
            </a:r>
            <a:r>
              <a:rPr lang="en-US" altLang="ko-KR" sz="1400" smtClean="0"/>
              <a:t>	           </a:t>
            </a:r>
            <a:r>
              <a:rPr lang="en-US" altLang="ko-KR" sz="1400"/>
              <a:t>yes 24 </a:t>
            </a:r>
            <a:r>
              <a:rPr lang="ko-KR" altLang="en-US" sz="1400"/>
              <a:t>영화 </a:t>
            </a:r>
            <a:r>
              <a:rPr lang="en-US" altLang="ko-KR" sz="1400"/>
              <a:t>: </a:t>
            </a:r>
            <a:r>
              <a:rPr lang="ko-KR" altLang="ko-KR" sz="1400"/>
              <a:t> </a:t>
            </a:r>
            <a:r>
              <a:rPr lang="en-US" altLang="ko-KR" sz="1400">
                <a:hlinkClick r:id="rId3"/>
              </a:rPr>
              <a:t>https://movie.yes24.com/</a:t>
            </a:r>
            <a:r>
              <a:rPr lang="en-US" altLang="ko-KR" sz="1400"/>
              <a:t>	</a:t>
            </a:r>
            <a:endParaRPr lang="en-US" altLang="ko-KR" sz="1400" u="sng"/>
          </a:p>
          <a:p>
            <a:pPr marL="0" indent="0" fontAlgn="base">
              <a:buNone/>
            </a:pPr>
            <a:r>
              <a:rPr lang="ko-KR" altLang="en-US" sz="1400" smtClean="0">
                <a:latin typeface="+mn-ea"/>
              </a:rPr>
              <a:t>  </a:t>
            </a:r>
            <a:r>
              <a:rPr lang="en-US" altLang="ko-KR" sz="1400">
                <a:latin typeface="+mn-ea"/>
              </a:rPr>
              <a:t>		- </a:t>
            </a:r>
            <a:r>
              <a:rPr lang="ko-KR" altLang="en-US" sz="1400" smtClean="0">
                <a:latin typeface="+mn-ea"/>
              </a:rPr>
              <a:t>유지보수가 간편하다</a:t>
            </a:r>
            <a:r>
              <a:rPr lang="en-US" altLang="ko-KR" sz="14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	- </a:t>
            </a:r>
            <a:r>
              <a:rPr lang="ko-KR" altLang="en-US" sz="1400" smtClean="0">
                <a:latin typeface="+mn-ea"/>
              </a:rPr>
              <a:t>브라우저 크기에 따라 디바이스의 모드 </a:t>
            </a:r>
            <a:r>
              <a:rPr lang="en-US" altLang="ko-KR" sz="1400" smtClean="0">
                <a:latin typeface="+mn-ea"/>
              </a:rPr>
              <a:t>(</a:t>
            </a:r>
            <a:r>
              <a:rPr lang="ko-KR" altLang="en-US" sz="1400" smtClean="0">
                <a:latin typeface="+mn-ea"/>
              </a:rPr>
              <a:t>가로</a:t>
            </a:r>
            <a:r>
              <a:rPr lang="en-US" altLang="ko-KR" sz="1400" smtClean="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ko-KR" altLang="en-US" sz="1400" smtClean="0">
                <a:latin typeface="+mn-ea"/>
              </a:rPr>
              <a:t>세로</a:t>
            </a:r>
            <a:r>
              <a:rPr lang="en-US" altLang="ko-KR" sz="1400" smtClean="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ko-KR" altLang="en-US" sz="1400" smtClean="0">
                <a:latin typeface="+mn-ea"/>
              </a:rPr>
              <a:t>에 따라 </a:t>
            </a:r>
            <a:endParaRPr lang="en-US" altLang="ko-KR" sz="14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 smtClean="0">
                <a:latin typeface="+mn-ea"/>
              </a:rPr>
              <a:t>		   </a:t>
            </a:r>
            <a:r>
              <a:rPr lang="ko-KR" altLang="en-US" sz="1400" smtClean="0">
                <a:latin typeface="+mn-ea"/>
              </a:rPr>
              <a:t>자연스럽게 반응하는 레이아웃 적용이 가능하다</a:t>
            </a:r>
            <a:endParaRPr lang="en-US" altLang="ko-KR" sz="14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	- </a:t>
            </a:r>
            <a:r>
              <a:rPr lang="ko-KR" altLang="en-US" sz="1400" smtClean="0">
                <a:latin typeface="+mn-ea"/>
              </a:rPr>
              <a:t>검색엔진 노출이 용이하다</a:t>
            </a:r>
            <a:r>
              <a:rPr lang="en-US" altLang="ko-KR" sz="14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	- </a:t>
            </a:r>
            <a:r>
              <a:rPr lang="ko-KR" altLang="en-US" sz="1400" smtClean="0">
                <a:latin typeface="+mn-ea"/>
              </a:rPr>
              <a:t>구축 비용이 감소된다</a:t>
            </a:r>
            <a:r>
              <a:rPr lang="en-US" altLang="ko-KR" sz="14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* </a:t>
            </a:r>
            <a:r>
              <a:rPr lang="ko-KR" altLang="en-US" sz="1400" smtClean="0">
                <a:latin typeface="+mn-ea"/>
              </a:rPr>
              <a:t>단점</a:t>
            </a:r>
            <a:endParaRPr lang="en-US" altLang="ko-KR" sz="14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>
                <a:latin typeface="+mn-ea"/>
              </a:rPr>
              <a:t>	</a:t>
            </a:r>
            <a:r>
              <a:rPr lang="en-US" altLang="ko-KR" sz="1400" smtClean="0">
                <a:latin typeface="+mn-ea"/>
              </a:rPr>
              <a:t>	- </a:t>
            </a:r>
            <a:r>
              <a:rPr lang="ko-KR" altLang="en-US" sz="1400" smtClean="0">
                <a:latin typeface="+mn-ea"/>
              </a:rPr>
              <a:t>페이지 로딩 시간이 길다</a:t>
            </a:r>
            <a:r>
              <a:rPr lang="en-US" altLang="ko-KR" sz="1400" smtClean="0">
                <a:latin typeface="+mn-ea"/>
              </a:rPr>
              <a:t>.</a:t>
            </a: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21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1600">
              <a:latin typeface="+mn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 txBox="1">
            <a:spLocks/>
          </p:cNvSpPr>
          <p:nvPr/>
        </p:nvSpPr>
        <p:spPr>
          <a:xfrm>
            <a:off x="6048495" y="2236138"/>
            <a:ext cx="8039779" cy="394160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500" err="1" smtClean="0">
                <a:latin typeface="+mn-ea"/>
              </a:rPr>
              <a:t>적응형</a:t>
            </a:r>
            <a:endParaRPr lang="en-US" altLang="ko-KR" sz="15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en-US" altLang="ko-KR" sz="1300" smtClean="0">
                <a:latin typeface="+mn-ea"/>
              </a:rPr>
              <a:t>* </a:t>
            </a:r>
            <a:r>
              <a:rPr lang="ko-KR" altLang="en-US" sz="1300" smtClean="0">
                <a:latin typeface="+mn-ea"/>
              </a:rPr>
              <a:t>장점</a:t>
            </a:r>
            <a:endParaRPr lang="en-US" altLang="ko-KR" sz="13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en-US" altLang="ko-KR" sz="1300" smtClean="0">
                <a:latin typeface="+mn-ea"/>
              </a:rPr>
              <a:t>	- </a:t>
            </a:r>
            <a:r>
              <a:rPr lang="ko-KR" altLang="en-US" sz="1300" smtClean="0">
                <a:latin typeface="+mn-ea"/>
              </a:rPr>
              <a:t>선별된 기기 유형에 따라 별도의 독립적인 템플릿이 요구된다</a:t>
            </a:r>
            <a:r>
              <a:rPr lang="en-US" altLang="ko-KR" sz="13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en-US" altLang="ko-KR" sz="1300" smtClean="0">
                <a:latin typeface="+mn-ea"/>
              </a:rPr>
              <a:t>	  </a:t>
            </a:r>
            <a:r>
              <a:rPr lang="ko-KR" altLang="en-US" sz="1300" smtClean="0">
                <a:latin typeface="+mn-ea"/>
              </a:rPr>
              <a:t>즉</a:t>
            </a:r>
            <a:r>
              <a:rPr lang="en-US" altLang="ko-KR" sz="1300" smtClean="0">
                <a:latin typeface="+mn-ea"/>
              </a:rPr>
              <a:t>, </a:t>
            </a:r>
            <a:r>
              <a:rPr lang="ko-KR" altLang="en-US" sz="1300" smtClean="0">
                <a:latin typeface="+mn-ea"/>
              </a:rPr>
              <a:t>별도의 페이지 제작이 필요하다</a:t>
            </a:r>
            <a:r>
              <a:rPr lang="en-US" altLang="ko-KR" sz="13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en-US" altLang="ko-KR" sz="1300" smtClean="0">
                <a:latin typeface="+mn-ea"/>
              </a:rPr>
              <a:t>	- </a:t>
            </a:r>
            <a:r>
              <a:rPr lang="ko-KR" altLang="en-US" sz="1300" smtClean="0">
                <a:latin typeface="+mn-ea"/>
              </a:rPr>
              <a:t>웹 용</a:t>
            </a:r>
            <a:r>
              <a:rPr lang="en-US" altLang="ko-KR" sz="1300" smtClean="0">
                <a:latin typeface="+mn-ea"/>
              </a:rPr>
              <a:t>(www), </a:t>
            </a:r>
            <a:r>
              <a:rPr lang="ko-KR" altLang="en-US" sz="1300" err="1" smtClean="0">
                <a:latin typeface="+mn-ea"/>
              </a:rPr>
              <a:t>모바일</a:t>
            </a:r>
            <a:r>
              <a:rPr lang="ko-KR" altLang="en-US" sz="1300" smtClean="0">
                <a:latin typeface="+mn-ea"/>
              </a:rPr>
              <a:t> 용</a:t>
            </a:r>
            <a:r>
              <a:rPr lang="en-US" altLang="ko-KR" sz="1300" smtClean="0">
                <a:latin typeface="+mn-ea"/>
              </a:rPr>
              <a:t>(m) </a:t>
            </a:r>
            <a:r>
              <a:rPr lang="ko-KR" altLang="en-US" sz="1300" smtClean="0">
                <a:latin typeface="+mn-ea"/>
              </a:rPr>
              <a:t>등 각 디바이스 별 도메인이 </a:t>
            </a:r>
            <a:endParaRPr lang="en-US" altLang="ko-KR" sz="13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en-US" altLang="ko-KR" sz="1300" smtClean="0">
                <a:latin typeface="+mn-ea"/>
              </a:rPr>
              <a:t>	  </a:t>
            </a:r>
            <a:r>
              <a:rPr lang="ko-KR" altLang="en-US" sz="1300" smtClean="0">
                <a:latin typeface="+mn-ea"/>
              </a:rPr>
              <a:t>별도로 필요하다</a:t>
            </a:r>
            <a:r>
              <a:rPr lang="en-US" altLang="ko-KR" sz="1300" smtClean="0">
                <a:latin typeface="+mn-ea"/>
              </a:rPr>
              <a:t>.</a:t>
            </a: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en-US" altLang="ko-KR" sz="1300" smtClean="0">
                <a:latin typeface="+mn-ea"/>
              </a:rPr>
              <a:t>	- </a:t>
            </a:r>
            <a:r>
              <a:rPr lang="ko-KR" altLang="en-US" sz="1300" smtClean="0">
                <a:latin typeface="+mn-ea"/>
              </a:rPr>
              <a:t>사용자 입장에서 이용하기에 기능들의 아이콘 위치 등이</a:t>
            </a:r>
            <a:endParaRPr lang="en-US" altLang="ko-KR" sz="13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en-US" altLang="ko-KR" sz="1300" smtClean="0">
                <a:latin typeface="+mn-ea"/>
              </a:rPr>
              <a:t>	  </a:t>
            </a:r>
            <a:r>
              <a:rPr lang="ko-KR" altLang="en-US" sz="1300" smtClean="0">
                <a:latin typeface="+mn-ea"/>
              </a:rPr>
              <a:t>상이하여 일관성이 떨어진다</a:t>
            </a:r>
            <a:r>
              <a:rPr lang="en-US" altLang="ko-KR" sz="1300" smtClean="0">
                <a:latin typeface="+mn-ea"/>
              </a:rPr>
              <a:t>.</a:t>
            </a: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2100" smtClean="0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ko-KR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900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기존 시스템과 진행 중인 프로젝트의 차이점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35</a:t>
            </a:r>
            <a:endParaRPr lang="ko-KR" altLang="en-US" sz="100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797767" y="2012737"/>
            <a:ext cx="11178074" cy="36365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+mn-ea"/>
              </a:rPr>
              <a:t>기존에 있는 다른 사이트들보다 더 쉽게 로그인하고 사용자 정보 관리에 용이하도록 제작한다</a:t>
            </a:r>
            <a:r>
              <a:rPr lang="en-US" altLang="ko-KR" smtClean="0">
                <a:latin typeface="+mn-ea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+mn-ea"/>
              </a:rPr>
              <a:t>화면 구성을 최대한 단순하게 하고</a:t>
            </a:r>
            <a:r>
              <a:rPr lang="en-US" altLang="ko-KR" smtClean="0">
                <a:latin typeface="+mn-ea"/>
              </a:rPr>
              <a:t>, </a:t>
            </a:r>
            <a:r>
              <a:rPr lang="ko-KR" altLang="en-US" smtClean="0">
                <a:latin typeface="+mn-ea"/>
              </a:rPr>
              <a:t>보다 보기 쉬운 </a:t>
            </a:r>
            <a:r>
              <a:rPr lang="en-US" altLang="ko-KR" smtClean="0">
                <a:latin typeface="+mn-ea"/>
              </a:rPr>
              <a:t>UI </a:t>
            </a:r>
            <a:r>
              <a:rPr lang="ko-KR" altLang="en-US" smtClean="0">
                <a:latin typeface="+mn-ea"/>
              </a:rPr>
              <a:t>설계로 가시성을 높게 제작한다</a:t>
            </a:r>
            <a:r>
              <a:rPr lang="en-US" altLang="ko-KR" smtClean="0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+mn-ea"/>
              </a:rPr>
              <a:t>다양한 디바이스에서 각 화면의 크기에 맞게 자동 구성되는 </a:t>
            </a:r>
            <a:r>
              <a:rPr lang="ko-KR" altLang="en-US" err="1" smtClean="0">
                <a:latin typeface="+mn-ea"/>
              </a:rPr>
              <a:t>반응형</a:t>
            </a:r>
            <a:r>
              <a:rPr lang="ko-KR" altLang="en-US" smtClean="0">
                <a:latin typeface="+mn-ea"/>
              </a:rPr>
              <a:t> 웹으로 제작한다</a:t>
            </a:r>
            <a:r>
              <a:rPr lang="en-US" altLang="ko-KR" smtClean="0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698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</a:t>
            </a:r>
            <a:r>
              <a:rPr lang="ko-KR" altLang="en-US" sz="2500" smtClean="0">
                <a:latin typeface="+mn-ea"/>
              </a:rPr>
              <a:t>필요한 공부 및 프로젝트 진행 상황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36</a:t>
            </a:r>
          </a:p>
          <a:p>
            <a:endParaRPr lang="ko-KR" altLang="en-US" sz="100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16817" y="2538278"/>
            <a:ext cx="10554574" cy="420664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ko-KR" smtClean="0">
                <a:latin typeface="+mn-ea"/>
              </a:rPr>
              <a:t>①</a:t>
            </a:r>
            <a:r>
              <a:rPr lang="en-US" altLang="ko-KR" smtClean="0">
                <a:latin typeface="+mn-ea"/>
              </a:rPr>
              <a:t> </a:t>
            </a:r>
            <a:r>
              <a:rPr lang="ko-KR" altLang="en-US" smtClean="0">
                <a:latin typeface="+mn-ea"/>
              </a:rPr>
              <a:t>필요한 공부</a:t>
            </a: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smtClean="0">
                <a:latin typeface="+mn-ea"/>
              </a:rPr>
              <a:t>SP </a:t>
            </a:r>
            <a:r>
              <a:rPr lang="ko-KR" altLang="en-US" sz="1600" smtClean="0">
                <a:latin typeface="+mn-ea"/>
              </a:rPr>
              <a:t>및 웹 프로그래밍에 필요한 언어</a:t>
            </a:r>
            <a:endParaRPr lang="en-US" altLang="ko-KR" sz="1600" smtClean="0">
              <a:latin typeface="+mn-ea"/>
            </a:endParaRPr>
          </a:p>
          <a:p>
            <a:pPr marL="0" indent="0">
              <a:buFont typeface="Wingdings 2" charset="2"/>
              <a:buNone/>
            </a:pPr>
            <a:r>
              <a:rPr lang="en-US" altLang="ko-KR" sz="1500" smtClean="0">
                <a:latin typeface="+mn-ea"/>
              </a:rPr>
              <a:t>	* </a:t>
            </a:r>
            <a:r>
              <a:rPr lang="ko-KR" altLang="en-US" sz="1500" smtClean="0">
                <a:latin typeface="+mn-ea"/>
              </a:rPr>
              <a:t>각종 서적 및 코드 사이트 참고</a:t>
            </a:r>
            <a:endParaRPr lang="en-US" altLang="ko-KR" sz="1500" smtClean="0">
              <a:latin typeface="+mn-ea"/>
            </a:endParaRPr>
          </a:p>
          <a:p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err="1" smtClean="0">
                <a:latin typeface="+mn-ea"/>
              </a:rPr>
              <a:t>반응형</a:t>
            </a:r>
            <a:r>
              <a:rPr lang="ko-KR" altLang="en-US" sz="1600" smtClean="0">
                <a:latin typeface="+mn-ea"/>
              </a:rPr>
              <a:t> 웹</a:t>
            </a:r>
            <a:endParaRPr lang="en-US" altLang="ko-KR" sz="1600" smtClean="0">
              <a:latin typeface="+mn-ea"/>
            </a:endParaRPr>
          </a:p>
          <a:p>
            <a:pPr marL="457200" lvl="1" indent="0">
              <a:buFont typeface="Wingdings 2" charset="2"/>
              <a:buNone/>
            </a:pPr>
            <a:r>
              <a:rPr lang="en-US" altLang="ko-KR" sz="1500">
                <a:latin typeface="+mn-ea"/>
              </a:rPr>
              <a:t>*</a:t>
            </a:r>
            <a:r>
              <a:rPr lang="en-US" altLang="ko-KR" sz="1500" smtClean="0">
                <a:latin typeface="+mn-ea"/>
              </a:rPr>
              <a:t> </a:t>
            </a:r>
            <a:r>
              <a:rPr lang="ko-KR" altLang="en-US" sz="1500" smtClean="0">
                <a:latin typeface="+mn-ea"/>
              </a:rPr>
              <a:t>각종 서적 및 </a:t>
            </a:r>
            <a:r>
              <a:rPr lang="en-US" altLang="ko-KR" sz="1500" smtClean="0">
                <a:latin typeface="+mn-ea"/>
              </a:rPr>
              <a:t>Bootstrap / CSS </a:t>
            </a:r>
            <a:r>
              <a:rPr lang="ko-KR" altLang="en-US" sz="1500" smtClean="0">
                <a:latin typeface="+mn-ea"/>
              </a:rPr>
              <a:t>관련 사이트 참고 </a:t>
            </a:r>
            <a:endParaRPr lang="en-US" altLang="ko-KR" sz="1500" smtClean="0">
              <a:latin typeface="+mn-ea"/>
            </a:endParaRPr>
          </a:p>
          <a:p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smtClean="0">
                <a:latin typeface="+mn-ea"/>
              </a:rPr>
              <a:t>예매 화면 구성 </a:t>
            </a:r>
            <a:endParaRPr lang="en-US" altLang="ko-KR" sz="1600" smtClean="0">
              <a:latin typeface="+mn-ea"/>
            </a:endParaRPr>
          </a:p>
          <a:p>
            <a:pPr marL="457200" lvl="1" indent="0">
              <a:buFont typeface="Wingdings 2" charset="2"/>
              <a:buNone/>
            </a:pPr>
            <a:r>
              <a:rPr lang="en-US" altLang="ko-KR" sz="1500">
                <a:latin typeface="+mn-ea"/>
              </a:rPr>
              <a:t>*</a:t>
            </a:r>
            <a:r>
              <a:rPr lang="en-US" altLang="ko-KR" sz="1500" smtClean="0">
                <a:latin typeface="+mn-ea"/>
              </a:rPr>
              <a:t> </a:t>
            </a:r>
            <a:r>
              <a:rPr lang="ko-KR" altLang="en-US" sz="1500" err="1" smtClean="0">
                <a:latin typeface="+mn-ea"/>
              </a:rPr>
              <a:t>리치</a:t>
            </a:r>
            <a:r>
              <a:rPr lang="ko-KR" altLang="en-US" sz="1500" smtClean="0">
                <a:latin typeface="+mn-ea"/>
              </a:rPr>
              <a:t> 인터넷 애플리케이션</a:t>
            </a:r>
            <a:r>
              <a:rPr lang="en-US" altLang="ko-KR" sz="1500" smtClean="0">
                <a:latin typeface="+mn-ea"/>
              </a:rPr>
              <a:t>(RIA) or </a:t>
            </a:r>
            <a:r>
              <a:rPr lang="ko-KR" altLang="en-US" sz="1500" err="1" smtClean="0">
                <a:latin typeface="+mn-ea"/>
              </a:rPr>
              <a:t>팝업창</a:t>
            </a:r>
            <a:endParaRPr lang="en-US" altLang="ko-KR" sz="1500" smtClean="0">
              <a:latin typeface="+mn-ea"/>
            </a:endParaRPr>
          </a:p>
          <a:p>
            <a:pPr marL="457200" lvl="1" indent="0">
              <a:buFont typeface="Wingdings 2" charset="2"/>
              <a:buNone/>
            </a:pPr>
            <a:r>
              <a:rPr lang="en-US" altLang="ko-KR" sz="1500">
                <a:latin typeface="+mn-ea"/>
              </a:rPr>
              <a:t>*</a:t>
            </a:r>
            <a:r>
              <a:rPr lang="en-US" altLang="ko-KR" sz="1500" smtClean="0">
                <a:latin typeface="+mn-ea"/>
              </a:rPr>
              <a:t> </a:t>
            </a:r>
            <a:r>
              <a:rPr lang="ko-KR" altLang="en-US" sz="1500" err="1" smtClean="0">
                <a:latin typeface="+mn-ea"/>
              </a:rPr>
              <a:t>어도비</a:t>
            </a:r>
            <a:r>
              <a:rPr lang="ko-KR" altLang="en-US" sz="1500" smtClean="0">
                <a:latin typeface="+mn-ea"/>
              </a:rPr>
              <a:t> </a:t>
            </a:r>
            <a:r>
              <a:rPr lang="ko-KR" altLang="en-US" sz="1500" err="1" smtClean="0">
                <a:latin typeface="+mn-ea"/>
              </a:rPr>
              <a:t>플렉스</a:t>
            </a:r>
            <a:r>
              <a:rPr lang="en-US" altLang="ko-KR" sz="1500" smtClean="0">
                <a:latin typeface="+mn-ea"/>
              </a:rPr>
              <a:t>(</a:t>
            </a:r>
            <a:r>
              <a:rPr lang="en-US" altLang="ko-KR" sz="1500" err="1" smtClean="0">
                <a:latin typeface="+mn-ea"/>
              </a:rPr>
              <a:t>Abobe</a:t>
            </a:r>
            <a:r>
              <a:rPr lang="en-US" altLang="ko-KR" sz="1500" smtClean="0">
                <a:latin typeface="+mn-ea"/>
              </a:rPr>
              <a:t> Flex), </a:t>
            </a:r>
            <a:r>
              <a:rPr lang="ko-KR" altLang="en-US" sz="1500" smtClean="0">
                <a:latin typeface="+mn-ea"/>
              </a:rPr>
              <a:t>자바 </a:t>
            </a:r>
            <a:r>
              <a:rPr lang="ko-KR" altLang="en-US" sz="1500" err="1" smtClean="0">
                <a:latin typeface="+mn-ea"/>
              </a:rPr>
              <a:t>에프엑스</a:t>
            </a:r>
            <a:r>
              <a:rPr lang="en-US" altLang="ko-KR" sz="1500" smtClean="0">
                <a:latin typeface="+mn-ea"/>
              </a:rPr>
              <a:t>(JavaFX), MS </a:t>
            </a:r>
            <a:r>
              <a:rPr lang="ko-KR" altLang="en-US" sz="1500" err="1" smtClean="0">
                <a:latin typeface="+mn-ea"/>
              </a:rPr>
              <a:t>실버라이트</a:t>
            </a:r>
            <a:r>
              <a:rPr lang="ko-KR" altLang="en-US" sz="1500" smtClean="0">
                <a:latin typeface="+mn-ea"/>
              </a:rPr>
              <a:t> 등 조사</a:t>
            </a:r>
            <a:endParaRPr lang="en-US" altLang="ko-KR" sz="1500" smtClean="0">
              <a:latin typeface="+mn-ea"/>
            </a:endParaRPr>
          </a:p>
          <a:p>
            <a:pPr marL="457200" lvl="1" indent="0">
              <a:buFont typeface="Wingdings 2" charset="2"/>
              <a:buNone/>
            </a:pPr>
            <a:r>
              <a:rPr lang="en-US" altLang="ko-KR" sz="1500">
                <a:latin typeface="+mn-ea"/>
              </a:rPr>
              <a:t>*</a:t>
            </a:r>
            <a:r>
              <a:rPr lang="en-US" altLang="ko-KR" sz="1500" smtClean="0">
                <a:latin typeface="+mn-ea"/>
              </a:rPr>
              <a:t> JSOn, AJAX </a:t>
            </a:r>
            <a:r>
              <a:rPr lang="ko-KR" altLang="en-US" sz="1500" smtClean="0">
                <a:latin typeface="+mn-ea"/>
              </a:rPr>
              <a:t>등 관련 서적 및 사이트 참고</a:t>
            </a:r>
            <a:endParaRPr lang="en-US" altLang="ko-KR" sz="1500" smtClean="0">
              <a:latin typeface="+mn-ea"/>
            </a:endParaRPr>
          </a:p>
          <a:p>
            <a:pPr marL="457200" lvl="1" indent="0">
              <a:buFont typeface="Wingdings 2" charset="2"/>
              <a:buNone/>
            </a:pPr>
            <a:r>
              <a:rPr lang="en-US" altLang="ko-KR" sz="1500">
                <a:latin typeface="+mn-ea"/>
              </a:rPr>
              <a:t>*</a:t>
            </a:r>
            <a:r>
              <a:rPr lang="en-US" altLang="ko-KR" sz="1500" smtClean="0">
                <a:latin typeface="+mn-ea"/>
              </a:rPr>
              <a:t> </a:t>
            </a:r>
            <a:r>
              <a:rPr lang="ko-KR" altLang="en-US" sz="1500" smtClean="0">
                <a:latin typeface="+mn-ea"/>
              </a:rPr>
              <a:t>각종 서적 참고</a:t>
            </a:r>
            <a:endParaRPr lang="en-US" altLang="ko-KR" sz="1500" smtClean="0">
              <a:latin typeface="+mn-ea"/>
            </a:endParaRPr>
          </a:p>
          <a:p>
            <a:pPr marL="457200" lvl="1" indent="0">
              <a:buFont typeface="Wingdings 2" charset="2"/>
              <a:buNone/>
            </a:pPr>
            <a:endParaRPr lang="ko-KR" altLang="en-US" sz="1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27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</a:t>
            </a:r>
            <a:r>
              <a:rPr lang="ko-KR" altLang="en-US" sz="2500" smtClean="0">
                <a:latin typeface="+mn-ea"/>
              </a:rPr>
              <a:t>필요한 공부 및 프로젝트 진행 상황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37</a:t>
            </a:r>
          </a:p>
          <a:p>
            <a:endParaRPr lang="ko-KR" altLang="en-US" sz="100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31185" y="1930481"/>
            <a:ext cx="10554574" cy="15765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000" err="1" smtClean="0">
                <a:latin typeface="+mn-ea"/>
              </a:rPr>
              <a:t>반응형</a:t>
            </a:r>
            <a:r>
              <a:rPr lang="ko-KR" altLang="en-US" sz="2000" smtClean="0">
                <a:latin typeface="+mn-ea"/>
              </a:rPr>
              <a:t> 웹</a:t>
            </a:r>
            <a:endParaRPr lang="en-US" altLang="ko-KR" sz="2000" smtClean="0">
              <a:latin typeface="+mn-ea"/>
            </a:endParaRPr>
          </a:p>
          <a:p>
            <a:pPr marL="457200" lvl="1" indent="0">
              <a:buFont typeface="Wingdings 2" charset="2"/>
              <a:buNone/>
            </a:pPr>
            <a:endParaRPr lang="ko-KR" altLang="en-US" sz="180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65" y="2921959"/>
            <a:ext cx="3898302" cy="26439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195" y="2497805"/>
            <a:ext cx="3103802" cy="2550955"/>
          </a:xfrm>
          <a:prstGeom prst="rect">
            <a:avLst/>
          </a:prstGeom>
        </p:spPr>
      </p:pic>
      <p:pic>
        <p:nvPicPr>
          <p:cNvPr id="9" name="_x548469120" descr="EMB00003d1c6e8b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6" t="19804" r="23182"/>
          <a:stretch/>
        </p:blipFill>
        <p:spPr bwMode="auto">
          <a:xfrm>
            <a:off x="2950510" y="4166716"/>
            <a:ext cx="2933488" cy="237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7287843" y="2340535"/>
            <a:ext cx="4757425" cy="322539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400" u="sng" smtClean="0">
                <a:solidFill>
                  <a:srgbClr val="FFFF00"/>
                </a:solidFill>
                <a:latin typeface="+mn-ea"/>
                <a:hlinkClick r:id="rId5"/>
              </a:rPr>
              <a:t>https://blog.naver.com/didim365_?Redirect=Log&amp;logno=221599896995</a:t>
            </a:r>
            <a:endParaRPr lang="en-US" altLang="ko-KR" sz="1400" u="sng" smtClean="0">
              <a:solidFill>
                <a:srgbClr val="FFFF00"/>
              </a:solidFill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u="sng" smtClean="0">
                <a:latin typeface="+mn-ea"/>
                <a:hlinkClick r:id="rId6"/>
              </a:rPr>
              <a:t>http://bootstrapk.com/</a:t>
            </a:r>
            <a:endParaRPr lang="ko-KR" altLang="ko-KR" sz="140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u="sng" smtClean="0">
                <a:latin typeface="+mn-ea"/>
                <a:hlinkClick r:id="rId7"/>
              </a:rPr>
              <a:t>https://www.w3schools.com/bootstrap/default.asp</a:t>
            </a:r>
            <a:endParaRPr lang="en-US" altLang="ko-KR" sz="1400" smtClean="0">
              <a:solidFill>
                <a:srgbClr val="FFFF00"/>
              </a:solidFill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smtClean="0">
                <a:latin typeface="+mn-ea"/>
              </a:rPr>
              <a:t>위의 링크와 같이 진행하려는 부트스트랩을 </a:t>
            </a:r>
            <a:endParaRPr lang="en-US" altLang="ko-KR" sz="14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400" smtClean="0">
                <a:latin typeface="+mn-ea"/>
              </a:rPr>
              <a:t>      </a:t>
            </a:r>
            <a:r>
              <a:rPr lang="ko-KR" altLang="en-US" sz="1400" smtClean="0">
                <a:latin typeface="+mn-ea"/>
              </a:rPr>
              <a:t>이용한 </a:t>
            </a:r>
            <a:r>
              <a:rPr lang="ko-KR" altLang="en-US" sz="1400" err="1" smtClean="0">
                <a:latin typeface="+mn-ea"/>
              </a:rPr>
              <a:t>반응형</a:t>
            </a:r>
            <a:r>
              <a:rPr lang="ko-KR" altLang="en-US" sz="1400" smtClean="0">
                <a:latin typeface="+mn-ea"/>
              </a:rPr>
              <a:t> 웹에 관련된 자료들이 많다</a:t>
            </a:r>
            <a:r>
              <a:rPr lang="en-US" altLang="ko-KR" sz="1400" smtClean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90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/>
              <a:t>Ⅱ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관련 연구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</a:t>
            </a:r>
            <a:r>
              <a:rPr lang="ko-KR" altLang="en-US" sz="2500" smtClean="0">
                <a:latin typeface="+mn-ea"/>
              </a:rPr>
              <a:t>필요한 공부 및 프로젝트 진행 상황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38</a:t>
            </a:r>
          </a:p>
          <a:p>
            <a:endParaRPr lang="ko-KR" altLang="en-US" sz="100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97767" y="2217241"/>
            <a:ext cx="10554574" cy="420664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ko-KR" sz="2000" smtClean="0"/>
              <a:t>②</a:t>
            </a:r>
            <a:r>
              <a:rPr lang="en-US" altLang="ko-KR" sz="2000" smtClean="0"/>
              <a:t> </a:t>
            </a:r>
            <a:r>
              <a:rPr lang="ko-KR" altLang="en-US" sz="2000" smtClean="0">
                <a:latin typeface="+mn-ea"/>
              </a:rPr>
              <a:t>프로젝트 진행 상황</a:t>
            </a:r>
            <a:endParaRPr lang="en-US" altLang="ko-KR" sz="20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/>
              <a:t>기존 웹 사이트 조사 및 장단점 분석</a:t>
            </a:r>
            <a:r>
              <a:rPr lang="en-US" altLang="ko-KR"/>
              <a:t> </a:t>
            </a:r>
            <a:r>
              <a:rPr lang="ko-KR" altLang="en-US"/>
              <a:t>완료</a:t>
            </a: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/>
              <a:t>웹 사이트 제작에 필요한 환경 구성 완료</a:t>
            </a:r>
            <a:r>
              <a:rPr lang="en-US" altLang="ko-KR"/>
              <a:t>(</a:t>
            </a:r>
            <a:r>
              <a:rPr lang="ko-KR" altLang="en-US"/>
              <a:t>개발 언어</a:t>
            </a:r>
            <a:r>
              <a:rPr lang="en-US" altLang="ko-KR"/>
              <a:t>, </a:t>
            </a:r>
            <a:r>
              <a:rPr lang="ko-KR" altLang="en-US"/>
              <a:t>필요한 시스템 및 </a:t>
            </a:r>
            <a:r>
              <a:rPr lang="en-US" altLang="ko-KR"/>
              <a:t>SW </a:t>
            </a:r>
            <a:r>
              <a:rPr lang="ko-KR" altLang="en-US"/>
              <a:t>환경</a:t>
            </a:r>
            <a:r>
              <a:rPr lang="en-US" altLang="ko-KR"/>
              <a:t>, DB </a:t>
            </a:r>
            <a:r>
              <a:rPr lang="ko-KR" altLang="en-US"/>
              <a:t>환경 </a:t>
            </a:r>
            <a:r>
              <a:rPr lang="en-US" altLang="ko-KR"/>
              <a:t>…)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err="1"/>
              <a:t>반응형</a:t>
            </a:r>
            <a:r>
              <a:rPr lang="ko-KR" altLang="en-US"/>
              <a:t> 웹에 대한 조사 및 분석 완료</a:t>
            </a: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endParaRPr lang="en-US" altLang="ko-KR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/>
              <a:t>코딩을 위한 공부 중 </a:t>
            </a:r>
            <a:r>
              <a:rPr lang="en-US" altLang="ko-KR"/>
              <a:t>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/>
              <a:t>화면 구성 및 </a:t>
            </a:r>
            <a:r>
              <a:rPr lang="en-US" altLang="ko-KR"/>
              <a:t>UI </a:t>
            </a:r>
            <a:r>
              <a:rPr lang="ko-KR" altLang="en-US"/>
              <a:t>설계 중 </a:t>
            </a:r>
            <a:r>
              <a:rPr lang="en-US" altLang="ko-KR"/>
              <a:t>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/>
              <a:t>화면 구성 및 </a:t>
            </a:r>
            <a:r>
              <a:rPr lang="en-US" altLang="ko-KR"/>
              <a:t>UI </a:t>
            </a:r>
            <a:r>
              <a:rPr lang="ko-KR" altLang="en-US"/>
              <a:t>설계 완료 후 코딩에 들어갈 계획</a:t>
            </a:r>
            <a:endParaRPr lang="en-US" altLang="ko-KR"/>
          </a:p>
          <a:p>
            <a:pPr marL="457200" lvl="1" indent="0">
              <a:buFont typeface="Wingdings 2" charset="2"/>
              <a:buNone/>
            </a:pPr>
            <a:endParaRPr lang="ko-KR" altLang="en-US" sz="1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913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72" y="1433867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Ⅲ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중간 점검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기존 </a:t>
            </a:r>
            <a:r>
              <a:rPr lang="ko-KR" altLang="en-US" sz="2500" err="1" smtClean="0">
                <a:latin typeface="+mn-ea"/>
              </a:rPr>
              <a:t>주별</a:t>
            </a:r>
            <a:r>
              <a:rPr lang="ko-KR" altLang="en-US" sz="2500" smtClean="0">
                <a:latin typeface="+mn-ea"/>
              </a:rPr>
              <a:t> 일정표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2" y="2426174"/>
            <a:ext cx="9700728" cy="3938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39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77019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091EE162-8A56-47A9-8A58-BDF9A81F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848436"/>
            <a:ext cx="5003524" cy="566466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000">
                <a:latin typeface="+mn-ea"/>
              </a:rPr>
              <a:t>Ⅱ</a:t>
            </a:r>
            <a:r>
              <a:rPr lang="en-US" altLang="ko-KR" sz="2000" smtClean="0">
                <a:latin typeface="+mn-ea"/>
              </a:rPr>
              <a:t>. </a:t>
            </a:r>
            <a:r>
              <a:rPr lang="ko-KR" altLang="en-US" sz="2000" smtClean="0">
                <a:latin typeface="+mn-ea"/>
              </a:rPr>
              <a:t>프로젝트 관련 연구 </a:t>
            </a:r>
            <a:endParaRPr lang="ko-KR" altLang="en-US" sz="200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 smtClean="0">
                <a:latin typeface="+mn-ea"/>
              </a:rPr>
              <a:t> </a:t>
            </a:r>
            <a:r>
              <a:rPr lang="en-US" altLang="ko-KR" sz="1300">
                <a:latin typeface="+mn-ea"/>
              </a:rPr>
              <a:t> 1</a:t>
            </a:r>
            <a:r>
              <a:rPr lang="en-US" altLang="ko-KR" sz="1300" smtClean="0">
                <a:latin typeface="+mn-ea"/>
              </a:rPr>
              <a:t>. </a:t>
            </a:r>
            <a:r>
              <a:rPr lang="ko-KR" altLang="en-US" sz="1300" smtClean="0">
                <a:latin typeface="+mn-ea"/>
              </a:rPr>
              <a:t>기존의 유사 웹 사이트 및 시스템 연구 분석</a:t>
            </a:r>
            <a:endParaRPr lang="en-US" altLang="ko-KR" sz="13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 smtClean="0">
                <a:latin typeface="+mn-ea"/>
              </a:rPr>
              <a:t>	</a:t>
            </a:r>
            <a:r>
              <a:rPr lang="ko-KR" altLang="ko-KR" sz="1300">
                <a:latin typeface="+mn-ea"/>
              </a:rPr>
              <a:t> </a:t>
            </a:r>
            <a:r>
              <a:rPr lang="ko-KR" altLang="ko-KR" sz="1300" smtClean="0">
                <a:latin typeface="+mn-ea"/>
              </a:rPr>
              <a:t>①</a:t>
            </a:r>
            <a:r>
              <a:rPr lang="en-US" altLang="ko-KR" sz="1300" smtClean="0">
                <a:latin typeface="+mn-ea"/>
              </a:rPr>
              <a:t> </a:t>
            </a:r>
            <a:r>
              <a:rPr lang="ko-KR" altLang="en-US" sz="1300" smtClean="0">
                <a:latin typeface="+mn-ea"/>
              </a:rPr>
              <a:t>기존의 유사 웹 사이트 장단점 분석 </a:t>
            </a:r>
            <a:r>
              <a:rPr lang="en-US" altLang="ko-KR" sz="1300" smtClean="0">
                <a:latin typeface="+mn-ea"/>
              </a:rPr>
              <a:t>---------------- 24</a:t>
            </a: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ko-KR" altLang="ko-KR" sz="1300">
                <a:latin typeface="+mn-ea"/>
              </a:rPr>
              <a:t> ② </a:t>
            </a:r>
            <a:r>
              <a:rPr lang="ko-KR" altLang="en-US" sz="1300" err="1" smtClean="0">
                <a:latin typeface="+mn-ea"/>
              </a:rPr>
              <a:t>반응형</a:t>
            </a:r>
            <a:r>
              <a:rPr lang="ko-KR" altLang="en-US" sz="1300" smtClean="0">
                <a:latin typeface="+mn-ea"/>
              </a:rPr>
              <a:t> 웹 </a:t>
            </a:r>
            <a:r>
              <a:rPr lang="en-US" altLang="ko-KR" sz="1300" smtClean="0">
                <a:latin typeface="+mn-ea"/>
              </a:rPr>
              <a:t>-------------------------------------------- 34</a:t>
            </a:r>
          </a:p>
          <a:p>
            <a:pPr marL="0" indent="0" fontAlgn="base">
              <a:buNone/>
            </a:pPr>
            <a:r>
              <a:rPr lang="en-US" altLang="ko-KR" sz="1300" smtClean="0">
                <a:latin typeface="+mn-ea"/>
              </a:rPr>
              <a:t>  2. </a:t>
            </a:r>
            <a:r>
              <a:rPr lang="ko-KR" altLang="en-US" sz="1300" smtClean="0">
                <a:latin typeface="+mn-ea"/>
              </a:rPr>
              <a:t>기존 시스템과 진행 중인 프로젝트의 차이점 </a:t>
            </a:r>
            <a:r>
              <a:rPr lang="en-US" altLang="ko-KR" sz="1300" smtClean="0">
                <a:latin typeface="+mn-ea"/>
              </a:rPr>
              <a:t>------------- 35</a:t>
            </a: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 </a:t>
            </a:r>
            <a:r>
              <a:rPr lang="en-US" altLang="ko-KR" sz="1300" smtClean="0">
                <a:latin typeface="+mn-ea"/>
              </a:rPr>
              <a:t> 3. </a:t>
            </a:r>
            <a:r>
              <a:rPr lang="ko-KR" altLang="en-US" sz="1300" smtClean="0">
                <a:latin typeface="+mn-ea"/>
              </a:rPr>
              <a:t>필요한 공부 및 프로젝트 진행 상황 </a:t>
            </a:r>
            <a:endParaRPr lang="en-US" altLang="ko-KR" sz="13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en-US" altLang="ko-KR" sz="1300" smtClean="0">
                <a:latin typeface="+mn-ea"/>
              </a:rPr>
              <a:t> </a:t>
            </a:r>
            <a:r>
              <a:rPr lang="ko-KR" altLang="ko-KR" sz="1300" smtClean="0">
                <a:latin typeface="+mn-ea"/>
              </a:rPr>
              <a:t>①</a:t>
            </a:r>
            <a:r>
              <a:rPr lang="en-US" altLang="ko-KR" sz="1300" smtClean="0">
                <a:latin typeface="+mn-ea"/>
              </a:rPr>
              <a:t> </a:t>
            </a:r>
            <a:r>
              <a:rPr lang="ko-KR" altLang="en-US" sz="1300" smtClean="0">
                <a:latin typeface="+mn-ea"/>
              </a:rPr>
              <a:t>필요한 공부 </a:t>
            </a:r>
            <a:r>
              <a:rPr lang="en-US" altLang="ko-KR" sz="1300" smtClean="0">
                <a:latin typeface="+mn-ea"/>
              </a:rPr>
              <a:t>------------------------------------------36</a:t>
            </a:r>
            <a:endParaRPr lang="en-US" altLang="ko-KR" sz="130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	</a:t>
            </a:r>
            <a:r>
              <a:rPr lang="ko-KR" altLang="ko-KR" sz="1300">
                <a:latin typeface="+mn-ea"/>
              </a:rPr>
              <a:t> ② </a:t>
            </a:r>
            <a:r>
              <a:rPr lang="ko-KR" altLang="en-US" sz="1300" smtClean="0">
                <a:latin typeface="+mn-ea"/>
              </a:rPr>
              <a:t>프로젝트 진행 상황 </a:t>
            </a:r>
            <a:r>
              <a:rPr lang="en-US" altLang="ko-KR" sz="1300" smtClean="0">
                <a:latin typeface="+mn-ea"/>
              </a:rPr>
              <a:t>--------------------------------- 38</a:t>
            </a:r>
            <a:endParaRPr lang="en-US" altLang="ko-KR" sz="1300">
              <a:latin typeface="+mn-ea"/>
            </a:endParaRPr>
          </a:p>
          <a:p>
            <a:pPr marL="0" indent="0" fontAlgn="base">
              <a:buNone/>
            </a:pPr>
            <a:endParaRPr lang="en-US" altLang="ko-KR" sz="150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2000">
                <a:latin typeface="+mn-ea"/>
              </a:rPr>
              <a:t>Ⅲ. </a:t>
            </a:r>
            <a:r>
              <a:rPr lang="ko-KR" altLang="en-US" sz="2000" smtClean="0">
                <a:latin typeface="+mn-ea"/>
              </a:rPr>
              <a:t>프로젝트 중간 점검</a:t>
            </a:r>
            <a:endParaRPr lang="en-US" altLang="ko-KR" sz="20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 </a:t>
            </a:r>
            <a:r>
              <a:rPr lang="en-US" altLang="ko-KR" sz="1300" smtClean="0">
                <a:latin typeface="+mn-ea"/>
              </a:rPr>
              <a:t> 1. </a:t>
            </a:r>
            <a:r>
              <a:rPr lang="ko-KR" altLang="en-US" sz="1300" smtClean="0">
                <a:latin typeface="+mn-ea"/>
              </a:rPr>
              <a:t>기존 </a:t>
            </a:r>
            <a:r>
              <a:rPr lang="ko-KR" altLang="en-US" sz="1300" err="1" smtClean="0">
                <a:latin typeface="+mn-ea"/>
              </a:rPr>
              <a:t>주별</a:t>
            </a:r>
            <a:r>
              <a:rPr lang="ko-KR" altLang="en-US" sz="1300" smtClean="0">
                <a:latin typeface="+mn-ea"/>
              </a:rPr>
              <a:t> 예정표 </a:t>
            </a:r>
            <a:r>
              <a:rPr lang="en-US" altLang="ko-KR" sz="1300" smtClean="0">
                <a:latin typeface="+mn-ea"/>
              </a:rPr>
              <a:t>------------------------------------------ 39</a:t>
            </a: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 </a:t>
            </a:r>
            <a:r>
              <a:rPr lang="en-US" altLang="ko-KR" sz="1300" smtClean="0">
                <a:latin typeface="+mn-ea"/>
              </a:rPr>
              <a:t> 2. </a:t>
            </a:r>
            <a:r>
              <a:rPr lang="ko-KR" altLang="en-US" sz="1300" smtClean="0">
                <a:latin typeface="+mn-ea"/>
              </a:rPr>
              <a:t>프로젝트 진행도 </a:t>
            </a:r>
            <a:r>
              <a:rPr lang="en-US" altLang="ko-KR" sz="1300" smtClean="0">
                <a:latin typeface="+mn-ea"/>
              </a:rPr>
              <a:t>------------------------------------------- 40</a:t>
            </a: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 </a:t>
            </a:r>
            <a:r>
              <a:rPr lang="en-US" altLang="ko-KR" sz="1300" smtClean="0">
                <a:latin typeface="+mn-ea"/>
              </a:rPr>
              <a:t> 3. </a:t>
            </a:r>
            <a:r>
              <a:rPr lang="ko-KR" altLang="en-US" sz="1300" smtClean="0">
                <a:latin typeface="+mn-ea"/>
              </a:rPr>
              <a:t>변동 사항 </a:t>
            </a:r>
            <a:r>
              <a:rPr lang="en-US" altLang="ko-KR" sz="1300" smtClean="0">
                <a:latin typeface="+mn-ea"/>
              </a:rPr>
              <a:t>-------------------------------------------------- 42</a:t>
            </a:r>
          </a:p>
          <a:p>
            <a:pPr marL="0" indent="0" fontAlgn="base">
              <a:buNone/>
            </a:pPr>
            <a:endParaRPr lang="en-US" altLang="ko-KR" sz="1500" smtClean="0">
              <a:latin typeface="+mn-ea"/>
            </a:endParaRPr>
          </a:p>
          <a:p>
            <a:pPr marL="0" indent="0" fontAlgn="base">
              <a:buNone/>
            </a:pPr>
            <a:endParaRPr lang="en-US" altLang="ko-KR" sz="1500" smtClean="0">
              <a:latin typeface="+mn-ea"/>
            </a:endParaRPr>
          </a:p>
          <a:p>
            <a:pPr marL="0" indent="0" fontAlgn="base">
              <a:buNone/>
            </a:pPr>
            <a:endParaRPr lang="en-US" altLang="ko-KR" sz="1500">
              <a:latin typeface="+mn-ea"/>
            </a:endParaRPr>
          </a:p>
          <a:p>
            <a:pPr marL="0" indent="0" fontAlgn="base">
              <a:buNone/>
            </a:pPr>
            <a:endParaRPr lang="ko-KR" altLang="en-US" sz="1500">
              <a:latin typeface="+mn-ea"/>
            </a:endParaRPr>
          </a:p>
          <a:p>
            <a:pPr marL="0" indent="0" fontAlgn="base">
              <a:buNone/>
            </a:pPr>
            <a:endParaRPr lang="ko-KR" altLang="en-US" sz="1500">
              <a:latin typeface="+mn-ea"/>
            </a:endParaRPr>
          </a:p>
          <a:p>
            <a:pPr fontAlgn="base"/>
            <a:endParaRPr lang="ko-KR" altLang="en-US" sz="1500">
              <a:latin typeface="+mn-ea"/>
            </a:endParaRPr>
          </a:p>
          <a:p>
            <a:endParaRPr lang="ko-KR" altLang="en-US" sz="1500">
              <a:latin typeface="+mn-ea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091EE162-8A56-47A9-8A58-BDF9A81F0EDD}"/>
              </a:ext>
            </a:extLst>
          </p:cNvPr>
          <p:cNvSpPr txBox="1">
            <a:spLocks/>
          </p:cNvSpPr>
          <p:nvPr/>
        </p:nvSpPr>
        <p:spPr>
          <a:xfrm>
            <a:off x="6378474" y="2478515"/>
            <a:ext cx="5003524" cy="566466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Wingdings 2" charset="2"/>
              <a:buNone/>
            </a:pPr>
            <a:endParaRPr lang="en-US" altLang="ko-KR" sz="1300" smtClean="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300" smtClean="0">
                <a:latin typeface="+mn-ea"/>
              </a:rPr>
              <a:t> </a:t>
            </a:r>
          </a:p>
          <a:p>
            <a:pPr marL="0" indent="0" fontAlgn="base">
              <a:buNone/>
            </a:pPr>
            <a:r>
              <a:rPr lang="en-US" altLang="ko-KR" sz="1300" smtClean="0">
                <a:latin typeface="+mn-ea"/>
              </a:rPr>
              <a:t>  4. </a:t>
            </a:r>
            <a:r>
              <a:rPr lang="ko-KR" altLang="en-US" sz="1300" smtClean="0">
                <a:latin typeface="+mn-ea"/>
              </a:rPr>
              <a:t>팀원 별 수행 파트 </a:t>
            </a:r>
            <a:r>
              <a:rPr lang="en-US" altLang="ko-KR" sz="1300" smtClean="0">
                <a:latin typeface="+mn-ea"/>
              </a:rPr>
              <a:t>-------------------------------- 44</a:t>
            </a:r>
          </a:p>
          <a:p>
            <a:pPr marL="0" indent="0" fontAlgn="base">
              <a:buFont typeface="Wingdings 2" charset="2"/>
              <a:buNone/>
            </a:pPr>
            <a:r>
              <a:rPr lang="en-US" altLang="ko-KR" sz="1300" smtClean="0">
                <a:latin typeface="+mn-ea"/>
              </a:rPr>
              <a:t>  5. </a:t>
            </a:r>
            <a:r>
              <a:rPr lang="ko-KR" altLang="en-US" sz="1300" smtClean="0">
                <a:latin typeface="+mn-ea"/>
              </a:rPr>
              <a:t>팀원 별 기여도 평가 </a:t>
            </a:r>
            <a:r>
              <a:rPr lang="en-US" altLang="ko-KR" sz="1300" smtClean="0">
                <a:latin typeface="+mn-ea"/>
              </a:rPr>
              <a:t>------------------------------ 46</a:t>
            </a:r>
          </a:p>
          <a:p>
            <a:pPr marL="0" indent="0" fontAlgn="base">
              <a:buFont typeface="Wingdings 2" charset="2"/>
              <a:buNone/>
            </a:pPr>
            <a:r>
              <a:rPr lang="en-US" altLang="ko-KR" sz="1300" smtClean="0">
                <a:latin typeface="+mn-ea"/>
              </a:rPr>
              <a:t>  6. </a:t>
            </a:r>
            <a:r>
              <a:rPr lang="ko-KR" altLang="en-US" sz="1300" smtClean="0">
                <a:latin typeface="+mn-ea"/>
              </a:rPr>
              <a:t>프로젝트 진행 상 문제점 </a:t>
            </a:r>
            <a:r>
              <a:rPr lang="en-US" altLang="ko-KR" sz="1300" smtClean="0">
                <a:latin typeface="+mn-ea"/>
              </a:rPr>
              <a:t>------------------------- 47</a:t>
            </a:r>
          </a:p>
          <a:p>
            <a:pPr marL="0" indent="0" fontAlgn="base">
              <a:buFont typeface="Wingdings 2" charset="2"/>
              <a:buNone/>
            </a:pPr>
            <a:r>
              <a:rPr lang="en-US" altLang="ko-KR" sz="1300" smtClean="0">
                <a:latin typeface="+mn-ea"/>
              </a:rPr>
              <a:t>  7. </a:t>
            </a:r>
            <a:r>
              <a:rPr lang="ko-KR" altLang="en-US" sz="1300" smtClean="0">
                <a:latin typeface="+mn-ea"/>
              </a:rPr>
              <a:t>중간 발표 이후 스케줄 </a:t>
            </a:r>
            <a:r>
              <a:rPr lang="en-US" altLang="ko-KR" sz="1300" smtClean="0">
                <a:latin typeface="+mn-ea"/>
              </a:rPr>
              <a:t>--------------------------- 48</a:t>
            </a:r>
          </a:p>
          <a:p>
            <a:pPr marL="0" indent="0" fontAlgn="base">
              <a:buFont typeface="Wingdings 2" charset="2"/>
              <a:buNone/>
            </a:pPr>
            <a:endParaRPr lang="en-US" altLang="ko-KR" sz="13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r>
              <a:rPr lang="en-US" altLang="ko-KR" sz="2000" smtClean="0">
                <a:latin typeface="+mn-ea"/>
              </a:rPr>
              <a:t>Ⅳ. </a:t>
            </a:r>
            <a:r>
              <a:rPr lang="ko-KR" altLang="en-US" sz="2000" smtClean="0">
                <a:latin typeface="+mn-ea"/>
              </a:rPr>
              <a:t>프로젝트 최종 </a:t>
            </a:r>
            <a:endParaRPr lang="en-US" altLang="ko-KR" sz="20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r>
              <a:rPr lang="en-US" altLang="ko-KR" sz="1300" smtClean="0">
                <a:latin typeface="+mn-ea"/>
              </a:rPr>
              <a:t>  1. </a:t>
            </a:r>
            <a:r>
              <a:rPr lang="ko-KR" altLang="en-US" sz="1300" smtClean="0">
                <a:latin typeface="+mn-ea"/>
              </a:rPr>
              <a:t>역할 분담 </a:t>
            </a:r>
            <a:r>
              <a:rPr lang="en-US" altLang="ko-KR" sz="1300" smtClean="0">
                <a:latin typeface="+mn-ea"/>
              </a:rPr>
              <a:t>------------------------------------------ 49</a:t>
            </a:r>
          </a:p>
          <a:p>
            <a:pPr marL="0" indent="0" fontAlgn="base">
              <a:buFont typeface="Wingdings 2" charset="2"/>
              <a:buNone/>
            </a:pPr>
            <a:r>
              <a:rPr lang="en-US" altLang="ko-KR" sz="1300" smtClean="0">
                <a:latin typeface="+mn-ea"/>
              </a:rPr>
              <a:t>  2. </a:t>
            </a:r>
            <a:r>
              <a:rPr lang="ko-KR" altLang="en-US" sz="1300" smtClean="0">
                <a:latin typeface="+mn-ea"/>
              </a:rPr>
              <a:t>개발 환경 </a:t>
            </a:r>
            <a:r>
              <a:rPr lang="en-US" altLang="ko-KR" sz="1300" smtClean="0">
                <a:latin typeface="+mn-ea"/>
              </a:rPr>
              <a:t>------------------------------------------ 50</a:t>
            </a:r>
          </a:p>
          <a:p>
            <a:pPr marL="0" indent="0" fontAlgn="base">
              <a:buNone/>
            </a:pPr>
            <a:r>
              <a:rPr lang="en-US" altLang="ko-KR" sz="1300">
                <a:latin typeface="+mn-ea"/>
              </a:rPr>
              <a:t> </a:t>
            </a:r>
            <a:r>
              <a:rPr lang="en-US" altLang="ko-KR" sz="1300" smtClean="0">
                <a:latin typeface="+mn-ea"/>
              </a:rPr>
              <a:t> 3. DataBase</a:t>
            </a:r>
            <a:r>
              <a:rPr lang="ko-KR" altLang="en-US" sz="1300" smtClean="0">
                <a:latin typeface="+mn-ea"/>
              </a:rPr>
              <a:t> </a:t>
            </a:r>
            <a:r>
              <a:rPr lang="en-US" altLang="ko-KR" sz="1300" smtClean="0">
                <a:latin typeface="+mn-ea"/>
              </a:rPr>
              <a:t>------------------------------------------- 51</a:t>
            </a:r>
          </a:p>
          <a:p>
            <a:pPr marL="0" indent="0" fontAlgn="base">
              <a:buFont typeface="Wingdings 2" charset="2"/>
              <a:buNone/>
            </a:pPr>
            <a:r>
              <a:rPr lang="en-US" altLang="ko-KR" sz="1300" smtClean="0">
                <a:latin typeface="+mn-ea"/>
              </a:rPr>
              <a:t>  4. </a:t>
            </a:r>
            <a:r>
              <a:rPr lang="ko-KR" altLang="en-US" sz="1300" smtClean="0">
                <a:latin typeface="+mn-ea"/>
              </a:rPr>
              <a:t>구현 기능 및 페이지 </a:t>
            </a:r>
            <a:r>
              <a:rPr lang="en-US" altLang="ko-KR" sz="1300" smtClean="0">
                <a:latin typeface="+mn-ea"/>
              </a:rPr>
              <a:t>------------------------------- 61</a:t>
            </a:r>
          </a:p>
          <a:p>
            <a:pPr marL="0" indent="0" fontAlgn="base">
              <a:buFont typeface="Wingdings 2" charset="2"/>
              <a:buNone/>
            </a:pPr>
            <a:r>
              <a:rPr lang="en-US" altLang="ko-KR" sz="1300" smtClean="0">
                <a:latin typeface="+mn-ea"/>
              </a:rPr>
              <a:t>  5. </a:t>
            </a:r>
            <a:r>
              <a:rPr lang="ko-KR" altLang="en-US" sz="1300" smtClean="0">
                <a:latin typeface="+mn-ea"/>
              </a:rPr>
              <a:t>프로젝트 평가 </a:t>
            </a:r>
            <a:endParaRPr lang="en-US" altLang="ko-KR" sz="13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r>
              <a:rPr lang="en-US" altLang="ko-KR" sz="1300" smtClean="0">
                <a:latin typeface="+mn-ea"/>
              </a:rPr>
              <a:t>	</a:t>
            </a:r>
            <a:r>
              <a:rPr lang="ko-KR" altLang="ko-KR" sz="1300" smtClean="0">
                <a:latin typeface="+mn-ea"/>
              </a:rPr>
              <a:t>①</a:t>
            </a:r>
            <a:r>
              <a:rPr lang="en-US" altLang="ko-KR" sz="1300" smtClean="0">
                <a:latin typeface="+mn-ea"/>
              </a:rPr>
              <a:t> </a:t>
            </a:r>
            <a:r>
              <a:rPr lang="ko-KR" altLang="en-US" sz="1300" smtClean="0">
                <a:latin typeface="+mn-ea"/>
              </a:rPr>
              <a:t>힘들었던 점과 아쉬운 점 </a:t>
            </a:r>
            <a:r>
              <a:rPr lang="en-US" altLang="ko-KR" sz="1300" smtClean="0">
                <a:latin typeface="+mn-ea"/>
              </a:rPr>
              <a:t>--------------------- 89</a:t>
            </a:r>
          </a:p>
          <a:p>
            <a:pPr marL="0" indent="0" fontAlgn="base">
              <a:buFont typeface="Wingdings 2" charset="2"/>
              <a:buNone/>
            </a:pPr>
            <a:r>
              <a:rPr lang="en-US" altLang="ko-KR" sz="1300" smtClean="0">
                <a:latin typeface="+mn-ea"/>
              </a:rPr>
              <a:t>	</a:t>
            </a:r>
            <a:r>
              <a:rPr lang="ko-KR" altLang="ko-KR" sz="1300" smtClean="0">
                <a:latin typeface="+mn-ea"/>
              </a:rPr>
              <a:t>②</a:t>
            </a:r>
            <a:r>
              <a:rPr lang="en-US" altLang="ko-KR" sz="1300" smtClean="0">
                <a:latin typeface="+mn-ea"/>
              </a:rPr>
              <a:t> </a:t>
            </a:r>
            <a:r>
              <a:rPr lang="ko-KR" altLang="en-US" sz="1300" smtClean="0">
                <a:latin typeface="+mn-ea"/>
              </a:rPr>
              <a:t>프로젝트 자체 평가 및 팀원 별 총 기여도 </a:t>
            </a:r>
            <a:r>
              <a:rPr lang="en-US" altLang="ko-KR" sz="1300" smtClean="0">
                <a:latin typeface="+mn-ea"/>
              </a:rPr>
              <a:t>--- 91</a:t>
            </a:r>
            <a:endParaRPr lang="en-US" altLang="ko-KR" sz="130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en-US" altLang="ko-KR" sz="13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en-US" altLang="ko-KR" sz="13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en-US" altLang="ko-KR" sz="13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en-US" altLang="ko-KR" sz="13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ko-KR" altLang="en-US" sz="1300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ko-KR" altLang="en-US" sz="1300" smtClean="0">
              <a:latin typeface="+mn-ea"/>
            </a:endParaRPr>
          </a:p>
          <a:p>
            <a:pPr fontAlgn="base"/>
            <a:endParaRPr lang="ko-KR" altLang="en-US" sz="1300" smtClean="0">
              <a:latin typeface="+mn-ea"/>
            </a:endParaRPr>
          </a:p>
          <a:p>
            <a:endParaRPr lang="ko-KR" altLang="en-US" sz="130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5274" y="6344816"/>
            <a:ext cx="68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43152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72" y="1433867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Ⅲ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중간 점검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프로젝트 진행도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40</a:t>
            </a:r>
            <a:endParaRPr lang="ko-KR" altLang="en-US" sz="100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10594" y="2632917"/>
            <a:ext cx="10253178" cy="451114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900">
                <a:latin typeface="+mn-ea"/>
              </a:rPr>
              <a:t>사용자 인터페이스</a:t>
            </a:r>
            <a:r>
              <a:rPr lang="en-US" altLang="ko-KR" sz="1900">
                <a:latin typeface="+mn-ea"/>
              </a:rPr>
              <a:t>(UI)</a:t>
            </a:r>
            <a:r>
              <a:rPr lang="ko-KR" altLang="en-US" sz="1900">
                <a:latin typeface="+mn-ea"/>
              </a:rPr>
              <a:t>를 </a:t>
            </a:r>
            <a:r>
              <a:rPr lang="en-US" altLang="ko-KR" sz="1900" smtClean="0">
                <a:latin typeface="+mn-ea"/>
              </a:rPr>
              <a:t>CSS </a:t>
            </a:r>
            <a:r>
              <a:rPr lang="ko-KR" altLang="en-US" sz="1900">
                <a:latin typeface="+mn-ea"/>
              </a:rPr>
              <a:t>활용으로 최대한 사용자에 편의성에 맞게 </a:t>
            </a:r>
            <a:r>
              <a:rPr lang="ko-KR" altLang="en-US" sz="1900" smtClean="0">
                <a:latin typeface="+mn-ea"/>
              </a:rPr>
              <a:t>기본 외형 </a:t>
            </a:r>
            <a:r>
              <a:rPr lang="ko-KR" altLang="en-US" sz="1900">
                <a:latin typeface="+mn-ea"/>
              </a:rPr>
              <a:t>및 </a:t>
            </a:r>
            <a:r>
              <a:rPr lang="ko-KR" altLang="en-US" sz="1900" smtClean="0">
                <a:latin typeface="+mn-ea"/>
              </a:rPr>
              <a:t>디자인을</a:t>
            </a:r>
            <a:endParaRPr lang="en-US" altLang="ko-KR" sz="19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900">
                <a:latin typeface="+mn-ea"/>
              </a:rPr>
              <a:t> </a:t>
            </a:r>
            <a:r>
              <a:rPr lang="en-US" altLang="ko-KR" sz="1900" smtClean="0">
                <a:latin typeface="+mn-ea"/>
              </a:rPr>
              <a:t>   </a:t>
            </a:r>
            <a:r>
              <a:rPr lang="ko-KR" altLang="en-US" sz="1900" smtClean="0">
                <a:latin typeface="+mn-ea"/>
              </a:rPr>
              <a:t> 맞추고 </a:t>
            </a:r>
            <a:r>
              <a:rPr lang="ko-KR" altLang="en-US" sz="1900" err="1" smtClean="0">
                <a:latin typeface="+mn-ea"/>
              </a:rPr>
              <a:t>반응형</a:t>
            </a:r>
            <a:r>
              <a:rPr lang="ko-KR" altLang="en-US" sz="1900" smtClean="0">
                <a:latin typeface="+mn-ea"/>
              </a:rPr>
              <a:t> </a:t>
            </a:r>
            <a:r>
              <a:rPr lang="ko-KR" altLang="en-US" sz="1900" err="1" smtClean="0">
                <a:latin typeface="+mn-ea"/>
              </a:rPr>
              <a:t>웹구현</a:t>
            </a:r>
            <a:r>
              <a:rPr lang="ko-KR" altLang="en-US" sz="1900" smtClean="0">
                <a:latin typeface="+mn-ea"/>
              </a:rPr>
              <a:t> 중</a:t>
            </a: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900" smtClean="0">
                <a:latin typeface="+mn-ea"/>
              </a:rPr>
              <a:t>DB </a:t>
            </a:r>
            <a:r>
              <a:rPr lang="ko-KR" altLang="en-US" sz="1900" smtClean="0">
                <a:latin typeface="+mn-ea"/>
              </a:rPr>
              <a:t>테이블 구조 설계 및 구현 완료 </a:t>
            </a:r>
            <a:r>
              <a:rPr lang="en-US" altLang="ko-KR" sz="1900" smtClean="0">
                <a:latin typeface="+mn-ea"/>
              </a:rPr>
              <a:t>/ DB Mapping </a:t>
            </a:r>
            <a:r>
              <a:rPr lang="ko-KR" altLang="en-US" sz="1900" smtClean="0">
                <a:latin typeface="+mn-ea"/>
              </a:rPr>
              <a:t>코드 작성</a:t>
            </a: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9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900" smtClean="0">
                <a:latin typeface="+mn-ea"/>
              </a:rPr>
              <a:t>데이터 베이스는 </a:t>
            </a:r>
            <a:r>
              <a:rPr lang="en-US" altLang="ko-KR" sz="1900" smtClean="0">
                <a:latin typeface="+mn-ea"/>
              </a:rPr>
              <a:t>movie</a:t>
            </a:r>
            <a:r>
              <a:rPr lang="en-US" altLang="ko-KR" sz="1900">
                <a:latin typeface="+mn-ea"/>
              </a:rPr>
              <a:t>, category, member, </a:t>
            </a:r>
            <a:r>
              <a:rPr lang="en-US" altLang="ko-KR" sz="1900" smtClean="0">
                <a:latin typeface="+mn-ea"/>
              </a:rPr>
              <a:t>cinema</a:t>
            </a:r>
            <a:r>
              <a:rPr lang="en-US" altLang="ko-KR" sz="1900">
                <a:latin typeface="+mn-ea"/>
              </a:rPr>
              <a:t>, </a:t>
            </a:r>
            <a:r>
              <a:rPr lang="en-US" altLang="ko-KR" sz="1900" smtClean="0">
                <a:latin typeface="+mn-ea"/>
              </a:rPr>
              <a:t>theater </a:t>
            </a:r>
            <a:r>
              <a:rPr lang="ko-KR" altLang="en-US" sz="1900" smtClean="0">
                <a:latin typeface="+mn-ea"/>
              </a:rPr>
              <a:t>등의 여러</a:t>
            </a:r>
            <a:r>
              <a:rPr lang="en-US" altLang="ko-KR" sz="1900" smtClean="0">
                <a:latin typeface="+mn-ea"/>
              </a:rPr>
              <a:t> </a:t>
            </a:r>
            <a:r>
              <a:rPr lang="ko-KR" altLang="en-US" sz="1900" smtClean="0">
                <a:latin typeface="+mn-ea"/>
              </a:rPr>
              <a:t>테이블로 </a:t>
            </a:r>
            <a:r>
              <a:rPr lang="ko-KR" altLang="en-US" sz="1900">
                <a:latin typeface="+mn-ea"/>
              </a:rPr>
              <a:t>나눠 </a:t>
            </a:r>
            <a:endParaRPr lang="en-US" altLang="ko-KR" sz="19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900">
                <a:latin typeface="+mn-ea"/>
              </a:rPr>
              <a:t> </a:t>
            </a:r>
            <a:r>
              <a:rPr lang="en-US" altLang="ko-KR" sz="1900" smtClean="0">
                <a:latin typeface="+mn-ea"/>
              </a:rPr>
              <a:t>   </a:t>
            </a:r>
            <a:r>
              <a:rPr lang="ko-KR" altLang="en-US" sz="1900" smtClean="0">
                <a:latin typeface="+mn-ea"/>
              </a:rPr>
              <a:t>세분화된 코드 작성</a:t>
            </a: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900" smtClean="0">
                <a:latin typeface="+mn-ea"/>
              </a:rPr>
              <a:t>기능별 코딩 </a:t>
            </a:r>
            <a:r>
              <a:rPr lang="en-US" altLang="ko-KR" sz="1900" smtClean="0">
                <a:latin typeface="+mn-ea"/>
              </a:rPr>
              <a:t>– </a:t>
            </a:r>
            <a:r>
              <a:rPr lang="ko-KR" altLang="en-US" sz="1900" smtClean="0">
                <a:latin typeface="+mn-ea"/>
              </a:rPr>
              <a:t>회원과 관리자 모드로 분리하여 작성</a:t>
            </a: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9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900" smtClean="0">
                <a:latin typeface="+mn-ea"/>
              </a:rPr>
              <a:t>예약 기능과 상품 구매 코드 일부 작성 중</a:t>
            </a:r>
            <a:endParaRPr lang="en-US" altLang="ko-KR" sz="19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72" y="1433867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Ⅲ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중간 점검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프로젝트 진행도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41</a:t>
            </a:r>
            <a:endParaRPr lang="ko-KR" altLang="en-US" sz="100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14872" y="1946493"/>
            <a:ext cx="10943256" cy="52686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6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>
                <a:latin typeface="+mn-ea"/>
              </a:rPr>
              <a:t>스케줄면에선 </a:t>
            </a:r>
            <a:r>
              <a:rPr lang="en-US" altLang="ko-KR">
                <a:latin typeface="+mn-ea"/>
              </a:rPr>
              <a:t>80% ~ 90</a:t>
            </a:r>
            <a:r>
              <a:rPr lang="en-US" altLang="ko-KR" smtClean="0">
                <a:latin typeface="+mn-ea"/>
              </a:rPr>
              <a:t>% </a:t>
            </a:r>
            <a:r>
              <a:rPr lang="ko-KR" altLang="en-US" smtClean="0">
                <a:latin typeface="+mn-ea"/>
              </a:rPr>
              <a:t>정도 일치</a:t>
            </a:r>
            <a:endParaRPr lang="en-US" altLang="ko-KR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* </a:t>
            </a:r>
            <a:r>
              <a:rPr lang="ko-KR" altLang="en-US" sz="1600" smtClean="0">
                <a:latin typeface="+mn-ea"/>
              </a:rPr>
              <a:t>프로젝트 </a:t>
            </a:r>
            <a:r>
              <a:rPr lang="ko-KR" altLang="en-US" sz="1600">
                <a:latin typeface="+mn-ea"/>
              </a:rPr>
              <a:t>내에서 지속적인 </a:t>
            </a:r>
            <a:r>
              <a:rPr lang="en-US" altLang="ko-KR" sz="1600">
                <a:latin typeface="+mn-ea"/>
              </a:rPr>
              <a:t>Java</a:t>
            </a:r>
            <a:r>
              <a:rPr lang="ko-KR" altLang="en-US" sz="1600">
                <a:latin typeface="+mn-ea"/>
              </a:rPr>
              <a:t>의 고질적인 문제나 버전으로 </a:t>
            </a:r>
            <a:r>
              <a:rPr lang="ko-KR" altLang="en-US" sz="1600" smtClean="0">
                <a:latin typeface="+mn-ea"/>
              </a:rPr>
              <a:t>인한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smtClean="0">
                <a:latin typeface="+mn-ea"/>
              </a:rPr>
              <a:t>오류발생이  </a:t>
            </a:r>
            <a:r>
              <a:rPr lang="ko-KR" altLang="en-US" sz="1600">
                <a:latin typeface="+mn-ea"/>
              </a:rPr>
              <a:t>생각보다 </a:t>
            </a:r>
            <a:r>
              <a:rPr lang="ko-KR" altLang="en-US" sz="1600" smtClean="0">
                <a:latin typeface="+mn-ea"/>
              </a:rPr>
              <a:t>많았고 사용중인 </a:t>
            </a: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  </a:t>
            </a:r>
            <a:r>
              <a:rPr lang="ko-KR" altLang="en-US" sz="1600" smtClean="0">
                <a:latin typeface="+mn-ea"/>
              </a:rPr>
              <a:t>프로그램 환경을 </a:t>
            </a:r>
            <a:r>
              <a:rPr lang="ko-KR" altLang="en-US" sz="1600">
                <a:latin typeface="+mn-ea"/>
              </a:rPr>
              <a:t>처음 접하는 </a:t>
            </a:r>
            <a:r>
              <a:rPr lang="ko-KR" altLang="en-US" sz="1600" smtClean="0">
                <a:latin typeface="+mn-ea"/>
              </a:rPr>
              <a:t>조원도 </a:t>
            </a:r>
            <a:r>
              <a:rPr lang="ko-KR" altLang="en-US" sz="1600">
                <a:latin typeface="+mn-ea"/>
              </a:rPr>
              <a:t>있어 </a:t>
            </a:r>
            <a:r>
              <a:rPr lang="ko-KR" altLang="en-US" sz="1600" smtClean="0">
                <a:latin typeface="+mn-ea"/>
              </a:rPr>
              <a:t>계획에 약간의 </a:t>
            </a:r>
            <a:r>
              <a:rPr lang="ko-KR" altLang="en-US" sz="1600" err="1" smtClean="0">
                <a:latin typeface="+mn-ea"/>
              </a:rPr>
              <a:t>딜레이가</a:t>
            </a:r>
            <a:r>
              <a:rPr lang="ko-KR" altLang="en-US" sz="1600" smtClean="0">
                <a:latin typeface="+mn-ea"/>
              </a:rPr>
              <a:t> 생겼다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600" smtClean="0">
                <a:latin typeface="+mn-ea"/>
              </a:rPr>
              <a:t>        </a:t>
            </a:r>
            <a:r>
              <a:rPr lang="ko-KR" altLang="en-US" sz="1600" smtClean="0">
                <a:latin typeface="+mn-ea"/>
              </a:rPr>
              <a:t>그러나 전체적인 프로젝트 일정에는 문제가 없을 것으로 판단된다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600" smtClean="0">
                <a:latin typeface="+mn-ea"/>
              </a:rPr>
              <a:t>        </a:t>
            </a:r>
            <a:r>
              <a:rPr lang="en-US" altLang="ko-KR" sz="1600">
                <a:latin typeface="+mn-ea"/>
              </a:rPr>
              <a:t>(</a:t>
            </a:r>
            <a:r>
              <a:rPr lang="ko-KR" altLang="en-US" sz="1600">
                <a:latin typeface="+mn-ea"/>
              </a:rPr>
              <a:t>현재까지도 </a:t>
            </a:r>
            <a:r>
              <a:rPr lang="en-US" altLang="ko-KR" sz="1600">
                <a:latin typeface="+mn-ea"/>
              </a:rPr>
              <a:t>6/30 </a:t>
            </a:r>
            <a:r>
              <a:rPr lang="ko-KR" altLang="en-US" sz="1600">
                <a:latin typeface="+mn-ea"/>
              </a:rPr>
              <a:t>완성 예정으로 생각</a:t>
            </a:r>
            <a:r>
              <a:rPr lang="en-US" altLang="ko-KR" sz="1600" smtClean="0">
                <a:latin typeface="+mn-ea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>
                <a:latin typeface="+mn-ea"/>
              </a:rPr>
              <a:t>원래 계획했던 프로그램 개발 방식이나 스타일면에서는 </a:t>
            </a:r>
            <a:r>
              <a:rPr lang="en-US" altLang="ko-KR">
                <a:latin typeface="+mn-ea"/>
              </a:rPr>
              <a:t>50% </a:t>
            </a:r>
            <a:r>
              <a:rPr lang="ko-KR" altLang="en-US" smtClean="0">
                <a:latin typeface="+mn-ea"/>
              </a:rPr>
              <a:t>일치</a:t>
            </a:r>
            <a:endParaRPr lang="en-US" altLang="ko-KR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* </a:t>
            </a:r>
            <a:r>
              <a:rPr lang="ko-KR" altLang="en-US" sz="1600" smtClean="0">
                <a:latin typeface="+mn-ea"/>
              </a:rPr>
              <a:t>다양한 </a:t>
            </a:r>
            <a:r>
              <a:rPr lang="ko-KR" altLang="en-US" sz="1600">
                <a:latin typeface="+mn-ea"/>
              </a:rPr>
              <a:t>곳에서 필요한 코드와 정보를 끌어온 탓에 이전에 계획했던 방향이나 </a:t>
            </a:r>
            <a:r>
              <a:rPr lang="ko-KR" altLang="en-US" sz="1600" smtClean="0">
                <a:latin typeface="+mn-ea"/>
              </a:rPr>
              <a:t>형태와는 </a:t>
            </a:r>
            <a:r>
              <a:rPr lang="ko-KR" altLang="en-US" sz="1600">
                <a:latin typeface="+mn-ea"/>
              </a:rPr>
              <a:t>조금은 차이가 </a:t>
            </a:r>
            <a:r>
              <a:rPr lang="ko-KR" altLang="en-US" sz="1600" smtClean="0">
                <a:latin typeface="+mn-ea"/>
              </a:rPr>
              <a:t>있다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* </a:t>
            </a:r>
            <a:r>
              <a:rPr lang="ko-KR" altLang="en-US" sz="1600" smtClean="0">
                <a:latin typeface="+mn-ea"/>
              </a:rPr>
              <a:t>개발 환경을 바꿨고 지속적인 테스트를 통해 구현 가능한 부분은 계획대로 지속하고 구현 불가능하다고 </a:t>
            </a: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  </a:t>
            </a:r>
            <a:r>
              <a:rPr lang="ko-KR" altLang="en-US" sz="1600" smtClean="0">
                <a:latin typeface="+mn-ea"/>
              </a:rPr>
              <a:t>판단된 부분은 과감히 제외시켰다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o-KR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699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72" y="1433867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Ⅲ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중간 점검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</a:t>
            </a:r>
            <a:r>
              <a:rPr lang="ko-KR" altLang="en-US" sz="2500" smtClean="0">
                <a:latin typeface="+mn-ea"/>
              </a:rPr>
              <a:t>변동 사항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42</a:t>
            </a:r>
            <a:endParaRPr lang="ko-KR" altLang="en-US" sz="100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14872" y="2413981"/>
            <a:ext cx="10943256" cy="20730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+mn-ea"/>
              </a:rPr>
              <a:t>자동화 도구들과 같은 개발 상 여러 편의를 위해 </a:t>
            </a:r>
            <a:r>
              <a:rPr lang="en-US" altLang="ko-KR" smtClean="0">
                <a:latin typeface="+mn-ea"/>
              </a:rPr>
              <a:t>Spring Framework </a:t>
            </a:r>
            <a:r>
              <a:rPr lang="ko-KR" altLang="en-US" smtClean="0">
                <a:latin typeface="+mn-ea"/>
              </a:rPr>
              <a:t>상에서 개발하기로 결정했다</a:t>
            </a:r>
            <a:r>
              <a:rPr lang="en-US" altLang="ko-KR" smtClean="0">
                <a:latin typeface="+mn-ea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mtClean="0">
                <a:latin typeface="+mn-ea"/>
              </a:rPr>
              <a:t>DB </a:t>
            </a:r>
            <a:r>
              <a:rPr lang="ko-KR" altLang="en-US" smtClean="0">
                <a:latin typeface="+mn-ea"/>
              </a:rPr>
              <a:t>연동과 관련해 </a:t>
            </a:r>
            <a:r>
              <a:rPr lang="en-US" altLang="ko-KR" smtClean="0">
                <a:latin typeface="+mn-ea"/>
              </a:rPr>
              <a:t>SQL Mapping </a:t>
            </a:r>
            <a:r>
              <a:rPr lang="ko-KR" altLang="en-US" smtClean="0">
                <a:latin typeface="+mn-ea"/>
              </a:rPr>
              <a:t>도구인 </a:t>
            </a:r>
            <a:r>
              <a:rPr lang="en-US" altLang="ko-KR" err="1" smtClean="0">
                <a:latin typeface="+mn-ea"/>
              </a:rPr>
              <a:t>MyBatis</a:t>
            </a:r>
            <a:r>
              <a:rPr lang="en-US" altLang="ko-KR" smtClean="0">
                <a:latin typeface="+mn-ea"/>
              </a:rPr>
              <a:t> </a:t>
            </a:r>
            <a:r>
              <a:rPr lang="ko-KR" altLang="en-US" smtClean="0">
                <a:latin typeface="+mn-ea"/>
              </a:rPr>
              <a:t>사용</a:t>
            </a:r>
            <a:endParaRPr lang="en-US" altLang="ko-KR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o-KR" altLang="en-US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2" y="4353688"/>
            <a:ext cx="4064115" cy="12907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09" y="4297390"/>
            <a:ext cx="3959612" cy="141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72" y="1433867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Ⅲ</a:t>
            </a:r>
            <a:r>
              <a:rPr lang="en-US" altLang="ko-KR" sz="3500" smtClean="0">
                <a:latin typeface="+mn-ea"/>
              </a:rPr>
              <a:t>. </a:t>
            </a:r>
            <a:r>
              <a:rPr lang="ko-KR" altLang="en-US" sz="3500" smtClean="0">
                <a:latin typeface="+mn-ea"/>
              </a:rPr>
              <a:t>프로젝트 중간 점검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</a:t>
            </a:r>
            <a:r>
              <a:rPr lang="ko-KR" altLang="en-US" sz="2500" smtClean="0">
                <a:latin typeface="+mn-ea"/>
              </a:rPr>
              <a:t>변동 사항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43</a:t>
            </a:r>
            <a:endParaRPr lang="ko-KR" altLang="en-US" sz="100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67033" y="1270768"/>
            <a:ext cx="12187389" cy="349151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3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300" err="1" smtClean="0">
                <a:latin typeface="+mn-ea"/>
              </a:rPr>
              <a:t>스낵바</a:t>
            </a:r>
            <a:r>
              <a:rPr lang="ko-KR" altLang="en-US" sz="1300" smtClean="0">
                <a:latin typeface="+mn-ea"/>
              </a:rPr>
              <a:t> 기능도 추가하였다</a:t>
            </a:r>
            <a:r>
              <a:rPr lang="en-US" altLang="ko-KR" sz="1300" smtClean="0">
                <a:latin typeface="+mn-ea"/>
              </a:rPr>
              <a:t>.</a:t>
            </a:r>
            <a:endParaRPr lang="en-US" altLang="ko-KR" sz="13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300" smtClean="0">
                <a:latin typeface="+mn-ea"/>
              </a:rPr>
              <a:t>예약 시 플래시 기술을 이용한 </a:t>
            </a:r>
            <a:r>
              <a:rPr lang="en-US" altLang="ko-KR" sz="1300" smtClean="0">
                <a:latin typeface="+mn-ea"/>
              </a:rPr>
              <a:t>RIA </a:t>
            </a:r>
            <a:r>
              <a:rPr lang="ko-KR" altLang="en-US" sz="1300" smtClean="0">
                <a:latin typeface="+mn-ea"/>
              </a:rPr>
              <a:t>구현은 실패하여</a:t>
            </a:r>
            <a:r>
              <a:rPr lang="en-US" altLang="ko-KR" sz="1300" smtClean="0">
                <a:latin typeface="+mn-ea"/>
              </a:rPr>
              <a:t>,</a:t>
            </a:r>
            <a:r>
              <a:rPr lang="ko-KR" altLang="en-US" sz="1300" smtClean="0">
                <a:latin typeface="+mn-ea"/>
              </a:rPr>
              <a:t> 이를 제외시키고 단순히 이미지를 넣어</a:t>
            </a:r>
            <a:r>
              <a:rPr lang="en-US" altLang="ko-KR" sz="1300">
                <a:latin typeface="+mn-ea"/>
              </a:rPr>
              <a:t> </a:t>
            </a:r>
            <a:r>
              <a:rPr lang="ko-KR" altLang="en-US" sz="1300" smtClean="0">
                <a:latin typeface="+mn-ea"/>
              </a:rPr>
              <a:t>이미지 클릭에 따른 링크 전환의 예약 방식을 사용하였다</a:t>
            </a:r>
            <a:r>
              <a:rPr lang="en-US" altLang="ko-KR" sz="1300" smtClean="0">
                <a:latin typeface="+mn-ea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300" smtClean="0">
                <a:latin typeface="+mn-ea"/>
              </a:rPr>
              <a:t>좌석 붙임 설정으로 한 자리 또는 두 자리 이상의 선택이 가능하도록 만들고 선택한 좌석을</a:t>
            </a:r>
            <a:r>
              <a:rPr lang="en-US" altLang="ko-KR" sz="1300">
                <a:latin typeface="+mn-ea"/>
              </a:rPr>
              <a:t> </a:t>
            </a:r>
            <a:r>
              <a:rPr lang="ko-KR" altLang="en-US" sz="1300" smtClean="0">
                <a:latin typeface="+mn-ea"/>
              </a:rPr>
              <a:t>빨간색으로 표시해줌으로써 본인이 예약할 좌석을 좀 더 </a:t>
            </a:r>
            <a:endParaRPr lang="en-US" altLang="ko-KR" sz="13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300">
                <a:latin typeface="+mn-ea"/>
              </a:rPr>
              <a:t> </a:t>
            </a:r>
            <a:r>
              <a:rPr lang="en-US" altLang="ko-KR" sz="1300" smtClean="0">
                <a:latin typeface="+mn-ea"/>
              </a:rPr>
              <a:t>     </a:t>
            </a:r>
            <a:r>
              <a:rPr lang="ko-KR" altLang="en-US" sz="1300" smtClean="0">
                <a:latin typeface="+mn-ea"/>
              </a:rPr>
              <a:t>효과적으로 보여줄 수 있는 방식을 적용했다</a:t>
            </a:r>
            <a:r>
              <a:rPr lang="en-US" altLang="ko-KR" sz="1300" smtClean="0">
                <a:latin typeface="+mn-ea"/>
              </a:rPr>
              <a:t>.</a:t>
            </a:r>
            <a:endParaRPr lang="en-US" altLang="ko-KR" sz="13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o-KR" altLang="en-US" sz="130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979" y="3828911"/>
            <a:ext cx="3273432" cy="25159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349F5BE5-6FA3-49E4-AE0C-AA926559E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22" y="3831661"/>
            <a:ext cx="3341335" cy="25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5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42AE251-7F0F-49B4-8F2C-A374FF02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846" y="1860418"/>
            <a:ext cx="3784304" cy="1697532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>
                <a:latin typeface="+mn-ea"/>
              </a:rPr>
              <a:t> 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2200" smtClean="0">
                <a:latin typeface="+mn-ea"/>
              </a:rPr>
              <a:t>기존</a:t>
            </a:r>
            <a:endParaRPr lang="ko-KR" altLang="en-US" sz="2200">
              <a:latin typeface="+mn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8DD613B9-3DF7-4D37-AE79-E4114F64D7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38248" y="3278625"/>
          <a:ext cx="10020301" cy="173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312">
                  <a:extLst>
                    <a:ext uri="{9D8B030D-6E8A-4147-A177-3AD203B41FA5}">
                      <a16:colId xmlns="" xmlns:a16="http://schemas.microsoft.com/office/drawing/2014/main" val="1902776046"/>
                    </a:ext>
                  </a:extLst>
                </a:gridCol>
                <a:gridCol w="2774807">
                  <a:extLst>
                    <a:ext uri="{9D8B030D-6E8A-4147-A177-3AD203B41FA5}">
                      <a16:colId xmlns="" xmlns:a16="http://schemas.microsoft.com/office/drawing/2014/main" val="32814896"/>
                    </a:ext>
                  </a:extLst>
                </a:gridCol>
                <a:gridCol w="1369009">
                  <a:extLst>
                    <a:ext uri="{9D8B030D-6E8A-4147-A177-3AD203B41FA5}">
                      <a16:colId xmlns="" xmlns:a16="http://schemas.microsoft.com/office/drawing/2014/main" val="2886156869"/>
                    </a:ext>
                  </a:extLst>
                </a:gridCol>
                <a:gridCol w="2639113">
                  <a:extLst>
                    <a:ext uri="{9D8B030D-6E8A-4147-A177-3AD203B41FA5}">
                      <a16:colId xmlns="" xmlns:a16="http://schemas.microsoft.com/office/drawing/2014/main" val="2726421975"/>
                    </a:ext>
                  </a:extLst>
                </a:gridCol>
                <a:gridCol w="2004060">
                  <a:extLst>
                    <a:ext uri="{9D8B030D-6E8A-4147-A177-3AD203B41FA5}">
                      <a16:colId xmlns="" xmlns:a16="http://schemas.microsoft.com/office/drawing/2014/main" val="3631768479"/>
                    </a:ext>
                  </a:extLst>
                </a:gridCol>
              </a:tblGrid>
              <a:tr h="415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요구사항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3993182"/>
                  </a:ext>
                </a:extLst>
              </a:tr>
              <a:tr h="458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이재우 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유사시스템 조사 및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구현기능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기능별 코딩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단위테스트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계획 및 문서작성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44701026"/>
                  </a:ext>
                </a:extLst>
              </a:tr>
              <a:tr h="458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이인곤 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자료검토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77186786"/>
                  </a:ext>
                </a:extLst>
              </a:tr>
              <a:tr h="4052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최현수 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mtClean="0"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40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요구사항 및 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시스템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기능별 코딩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데이터베이스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발표자료 정리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4404364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Ⅲ</a:t>
            </a:r>
            <a:r>
              <a:rPr lang="en-US" altLang="ko-KR" sz="3500">
                <a:latin typeface="+mn-ea"/>
              </a:rPr>
              <a:t>. </a:t>
            </a:r>
            <a:r>
              <a:rPr lang="ko-KR" altLang="en-US" sz="3500">
                <a:latin typeface="+mn-ea"/>
              </a:rPr>
              <a:t>프로젝트 중간 점검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>
                <a:latin typeface="+mn-ea"/>
              </a:rPr>
              <a:t>4</a:t>
            </a:r>
            <a:r>
              <a:rPr lang="en-US" altLang="ko-KR" sz="2500" smtClean="0">
                <a:latin typeface="+mn-ea"/>
              </a:rPr>
              <a:t>. </a:t>
            </a:r>
            <a:r>
              <a:rPr lang="ko-KR" altLang="en-US" sz="2500" smtClean="0">
                <a:latin typeface="+mn-ea"/>
              </a:rPr>
              <a:t>팀원 별 수행 파트</a:t>
            </a:r>
            <a:r>
              <a:rPr lang="en-US" altLang="ko-KR" sz="3600">
                <a:latin typeface="+mn-ea"/>
              </a:rPr>
              <a:t/>
            </a:r>
            <a:br>
              <a:rPr lang="en-US" altLang="ko-KR" sz="360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44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417659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Ⅲ</a:t>
            </a:r>
            <a:r>
              <a:rPr lang="en-US" altLang="ko-KR" sz="3500">
                <a:latin typeface="+mn-ea"/>
              </a:rPr>
              <a:t>. </a:t>
            </a:r>
            <a:r>
              <a:rPr lang="ko-KR" altLang="en-US" sz="3500">
                <a:latin typeface="+mn-ea"/>
              </a:rPr>
              <a:t>프로젝트 중간 점검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팀원 별 수행 파트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45</a:t>
            </a:r>
            <a:endParaRPr lang="ko-KR" altLang="en-US" sz="100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825796" y="2241218"/>
            <a:ext cx="10432754" cy="38807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+mn-ea"/>
              </a:rPr>
              <a:t>기존에 나눴던 수행 파트와 대부분 일치하였다</a:t>
            </a:r>
            <a:r>
              <a:rPr lang="en-US" altLang="ko-KR" smtClean="0">
                <a:latin typeface="+mn-ea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+mn-ea"/>
              </a:rPr>
              <a:t>간단한 부분을 제외한 난이도가 있는 작업은</a:t>
            </a:r>
            <a:r>
              <a:rPr lang="en-US" altLang="ko-KR" smtClean="0">
                <a:latin typeface="+mn-ea"/>
              </a:rPr>
              <a:t> </a:t>
            </a:r>
            <a:r>
              <a:rPr lang="ko-KR" altLang="en-US" smtClean="0">
                <a:latin typeface="+mn-ea"/>
              </a:rPr>
              <a:t>해당 부분 대표 팀원을 제외한 나머지 </a:t>
            </a:r>
            <a:endParaRPr lang="en-US" altLang="ko-KR" smtClean="0">
              <a:latin typeface="+mn-ea"/>
            </a:endParaRPr>
          </a:p>
          <a:p>
            <a:pPr marL="0" indent="0">
              <a:buNone/>
            </a:pPr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</a:t>
            </a:r>
            <a:r>
              <a:rPr lang="ko-KR" altLang="en-US" smtClean="0">
                <a:latin typeface="+mn-ea"/>
              </a:rPr>
              <a:t>팀원들까지 협업하며 진행하였다</a:t>
            </a:r>
            <a:r>
              <a:rPr lang="en-US" altLang="ko-KR" smtClean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+mn-ea"/>
              </a:rPr>
              <a:t>이인곤 </a:t>
            </a:r>
            <a:r>
              <a:rPr lang="en-US" altLang="ko-KR" smtClean="0">
                <a:latin typeface="+mn-ea"/>
              </a:rPr>
              <a:t>: CSS </a:t>
            </a:r>
            <a:r>
              <a:rPr lang="ko-KR" altLang="en-US" smtClean="0">
                <a:latin typeface="+mn-ea"/>
              </a:rPr>
              <a:t>작성</a:t>
            </a:r>
            <a:r>
              <a:rPr lang="en-US" altLang="ko-KR" smtClean="0">
                <a:latin typeface="+mn-ea"/>
              </a:rPr>
              <a:t> / </a:t>
            </a:r>
            <a:r>
              <a:rPr lang="ko-KR" altLang="en-US" smtClean="0">
                <a:latin typeface="+mn-ea"/>
              </a:rPr>
              <a:t>수정 및 코드 배치하기 </a:t>
            </a: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+mn-ea"/>
              </a:rPr>
              <a:t>이재우 </a:t>
            </a:r>
            <a:r>
              <a:rPr lang="en-US" altLang="ko-KR" smtClean="0">
                <a:latin typeface="+mn-ea"/>
              </a:rPr>
              <a:t>: </a:t>
            </a:r>
            <a:r>
              <a:rPr lang="ko-KR" altLang="en-US" smtClean="0">
                <a:latin typeface="+mn-ea"/>
              </a:rPr>
              <a:t>주요 기능 코드 작성 </a:t>
            </a:r>
            <a:r>
              <a:rPr lang="en-US" altLang="ko-KR" smtClean="0">
                <a:latin typeface="+mn-ea"/>
              </a:rPr>
              <a:t>/ DB Mapping </a:t>
            </a:r>
            <a:r>
              <a:rPr lang="ko-KR" altLang="en-US" smtClean="0">
                <a:latin typeface="+mn-ea"/>
              </a:rPr>
              <a:t>코드 작성 </a:t>
            </a:r>
            <a:r>
              <a:rPr lang="en-US" altLang="ko-KR" smtClean="0">
                <a:latin typeface="+mn-ea"/>
              </a:rPr>
              <a:t>/ DB </a:t>
            </a:r>
            <a:r>
              <a:rPr lang="ko-KR" altLang="en-US" smtClean="0">
                <a:latin typeface="+mn-ea"/>
              </a:rPr>
              <a:t>수정 </a:t>
            </a:r>
            <a:r>
              <a:rPr lang="en-US" altLang="ko-KR" smtClean="0">
                <a:latin typeface="+mn-ea"/>
              </a:rPr>
              <a:t>/ </a:t>
            </a:r>
            <a:r>
              <a:rPr lang="ko-KR" altLang="en-US" smtClean="0">
                <a:latin typeface="+mn-ea"/>
              </a:rPr>
              <a:t>테스팅</a:t>
            </a: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+mn-ea"/>
              </a:rPr>
              <a:t>최현수 </a:t>
            </a:r>
            <a:r>
              <a:rPr lang="en-US" altLang="ko-KR" smtClean="0">
                <a:latin typeface="+mn-ea"/>
              </a:rPr>
              <a:t>: DB </a:t>
            </a:r>
            <a:r>
              <a:rPr lang="ko-KR" altLang="en-US" smtClean="0">
                <a:latin typeface="+mn-ea"/>
              </a:rPr>
              <a:t>테이블 설계 및 작성</a:t>
            </a:r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57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Ⅲ</a:t>
            </a:r>
            <a:r>
              <a:rPr lang="en-US" altLang="ko-KR" sz="3500">
                <a:latin typeface="+mn-ea"/>
              </a:rPr>
              <a:t>. </a:t>
            </a:r>
            <a:r>
              <a:rPr lang="ko-KR" altLang="en-US" sz="3500">
                <a:latin typeface="+mn-ea"/>
              </a:rPr>
              <a:t>프로젝트 중간 점검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5. </a:t>
            </a:r>
            <a:r>
              <a:rPr lang="ko-KR" altLang="en-US" sz="2500" smtClean="0">
                <a:latin typeface="+mn-ea"/>
              </a:rPr>
              <a:t>팀원 별 기여도 평가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46</a:t>
            </a:r>
            <a:endParaRPr lang="ko-KR" altLang="en-US" sz="100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86884" y="2587153"/>
            <a:ext cx="10181166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/>
              <a:t>이인곤 </a:t>
            </a:r>
            <a:r>
              <a:rPr lang="en-US" altLang="ko-KR"/>
              <a:t>: 33.3%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/>
              <a:t>이재우 </a:t>
            </a:r>
            <a:r>
              <a:rPr lang="en-US" altLang="ko-KR"/>
              <a:t>: 33.3%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/>
              <a:t>최현수 </a:t>
            </a:r>
            <a:r>
              <a:rPr lang="en-US" altLang="ko-KR"/>
              <a:t>: 33.3%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/>
              <a:t>매번 만날 수 없는 상황으로 인해 소통과 작업에 많은 어려움이</a:t>
            </a:r>
            <a:r>
              <a:rPr lang="en-US" altLang="ko-KR"/>
              <a:t> </a:t>
            </a:r>
            <a:r>
              <a:rPr lang="ko-KR" altLang="en-US" smtClean="0"/>
              <a:t>있었지만 </a:t>
            </a:r>
            <a:r>
              <a:rPr lang="ko-KR" altLang="en-US"/>
              <a:t>떨어져 있는 </a:t>
            </a:r>
            <a:r>
              <a:rPr lang="ko-KR" altLang="en-US" smtClean="0"/>
              <a:t>상황에서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ko-KR" altLang="en-US" smtClean="0"/>
              <a:t> </a:t>
            </a:r>
            <a:r>
              <a:rPr lang="ko-KR" altLang="en-US"/>
              <a:t>본인의 파트가 </a:t>
            </a:r>
            <a:r>
              <a:rPr lang="ko-KR" altLang="en-US" smtClean="0"/>
              <a:t>아니더라도 서로 </a:t>
            </a:r>
            <a:r>
              <a:rPr lang="ko-KR" altLang="en-US"/>
              <a:t>도와주며 진행했기에 위의 세명의 팀원의 기여도는 위와 같이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</a:t>
            </a:r>
            <a:r>
              <a:rPr lang="ko-KR" altLang="en-US" smtClean="0"/>
              <a:t>동등하다고 판단된다</a:t>
            </a:r>
            <a:r>
              <a:rPr lang="en-US" altLang="ko-KR" smtClean="0"/>
              <a:t>. </a:t>
            </a:r>
            <a:r>
              <a:rPr lang="ko-KR" altLang="en-US" smtClean="0"/>
              <a:t>그러나 프로젝트를 완성하고 난 이후의 총 기여도 평가에서는 실 기여도에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</a:t>
            </a:r>
            <a:r>
              <a:rPr lang="ko-KR" altLang="en-US" smtClean="0"/>
              <a:t>따라 확연한 차이를 보일 것으로 예상한다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r>
              <a:rPr lang="en-US" altLang="ko-KR" smtClean="0"/>
              <a:t>    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71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Ⅲ</a:t>
            </a:r>
            <a:r>
              <a:rPr lang="en-US" altLang="ko-KR" sz="3500">
                <a:latin typeface="+mn-ea"/>
              </a:rPr>
              <a:t>. </a:t>
            </a:r>
            <a:r>
              <a:rPr lang="ko-KR" altLang="en-US" sz="3500">
                <a:latin typeface="+mn-ea"/>
              </a:rPr>
              <a:t>프로젝트 중간 점검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6. </a:t>
            </a:r>
            <a:r>
              <a:rPr lang="ko-KR" altLang="en-US" sz="2500" smtClean="0">
                <a:latin typeface="+mn-ea"/>
              </a:rPr>
              <a:t>프로젝트 진행 상 문제점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47</a:t>
            </a:r>
            <a:endParaRPr lang="ko-KR" altLang="en-US" sz="100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F0814335-001D-4E4A-9C30-0B1249E65A49}"/>
              </a:ext>
            </a:extLst>
          </p:cNvPr>
          <p:cNvSpPr txBox="1">
            <a:spLocks/>
          </p:cNvSpPr>
          <p:nvPr/>
        </p:nvSpPr>
        <p:spPr>
          <a:xfrm>
            <a:off x="894384" y="2437041"/>
            <a:ext cx="4392299" cy="578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600" smtClean="0">
                <a:latin typeface="+mn-ea"/>
              </a:rPr>
              <a:t>일부 </a:t>
            </a:r>
            <a:r>
              <a:rPr lang="ko-KR" altLang="en-US" sz="1600">
                <a:latin typeface="+mn-ea"/>
              </a:rPr>
              <a:t>기능 </a:t>
            </a:r>
            <a:r>
              <a:rPr lang="ko-KR" altLang="en-US" sz="1600" smtClean="0">
                <a:latin typeface="+mn-ea"/>
              </a:rPr>
              <a:t>작성하고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smtClean="0">
                <a:latin typeface="+mn-ea"/>
              </a:rPr>
              <a:t>데이터 </a:t>
            </a:r>
            <a:r>
              <a:rPr lang="ko-KR" altLang="en-US" sz="1600">
                <a:latin typeface="+mn-ea"/>
              </a:rPr>
              <a:t>베이스 </a:t>
            </a: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 </a:t>
            </a:r>
            <a:r>
              <a:rPr lang="ko-KR" altLang="en-US" sz="1600" smtClean="0">
                <a:latin typeface="+mn-ea"/>
              </a:rPr>
              <a:t>작업을</a:t>
            </a:r>
            <a:r>
              <a:rPr lang="en-US" altLang="ko-KR" sz="1600" smtClean="0"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완료한 </a:t>
            </a:r>
            <a:r>
              <a:rPr lang="ko-KR" altLang="en-US" sz="1600" smtClean="0">
                <a:latin typeface="+mn-ea"/>
              </a:rPr>
              <a:t>후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smtClean="0">
                <a:latin typeface="+mn-ea"/>
              </a:rPr>
              <a:t>테스트를 </a:t>
            </a:r>
            <a:r>
              <a:rPr lang="ko-KR" altLang="en-US" sz="1600">
                <a:latin typeface="+mn-ea"/>
              </a:rPr>
              <a:t>위해 </a:t>
            </a:r>
            <a:r>
              <a:rPr lang="ko-KR" altLang="en-US" sz="1600" smtClean="0">
                <a:latin typeface="+mn-ea"/>
              </a:rPr>
              <a:t>서버</a:t>
            </a: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</a:t>
            </a:r>
            <a:r>
              <a:rPr lang="ko-KR" altLang="en-US" sz="1600" smtClean="0"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상에서 </a:t>
            </a:r>
            <a:r>
              <a:rPr lang="ko-KR" altLang="en-US" sz="1600" smtClean="0">
                <a:latin typeface="+mn-ea"/>
              </a:rPr>
              <a:t>구동하려하는데 </a:t>
            </a:r>
            <a:r>
              <a:rPr lang="ko-KR" altLang="en-US" sz="1600">
                <a:latin typeface="+mn-ea"/>
              </a:rPr>
              <a:t>원인 </a:t>
            </a:r>
            <a:r>
              <a:rPr lang="ko-KR" altLang="en-US" sz="1600" smtClean="0">
                <a:latin typeface="+mn-ea"/>
              </a:rPr>
              <a:t>모를</a:t>
            </a: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</a:t>
            </a:r>
            <a:r>
              <a:rPr lang="ko-KR" altLang="en-US" sz="1600" smtClean="0"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오류가 </a:t>
            </a:r>
            <a:r>
              <a:rPr lang="ko-KR" altLang="en-US" sz="1600" smtClean="0">
                <a:latin typeface="+mn-ea"/>
              </a:rPr>
              <a:t>발생하였다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>
                <a:latin typeface="+mn-ea"/>
              </a:rPr>
              <a:t>갑작스런 오류 발생으로 현재 작업에 </a:t>
            </a: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smtClean="0">
                <a:latin typeface="+mn-ea"/>
              </a:rPr>
              <a:t>    </a:t>
            </a:r>
            <a:r>
              <a:rPr lang="ko-KR" altLang="en-US" sz="1600" smtClean="0">
                <a:latin typeface="+mn-ea"/>
              </a:rPr>
              <a:t>차질이 </a:t>
            </a:r>
            <a:r>
              <a:rPr lang="ko-KR" altLang="en-US" sz="1600">
                <a:latin typeface="+mn-ea"/>
              </a:rPr>
              <a:t>생겼고 오류수정에 많은 </a:t>
            </a:r>
            <a:r>
              <a:rPr lang="ko-KR" altLang="en-US" sz="1600" smtClean="0">
                <a:latin typeface="+mn-ea"/>
              </a:rPr>
              <a:t>   </a:t>
            </a: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 </a:t>
            </a:r>
            <a:r>
              <a:rPr lang="ko-KR" altLang="en-US" sz="1600" smtClean="0">
                <a:latin typeface="+mn-ea"/>
              </a:rPr>
              <a:t>시간이</a:t>
            </a:r>
            <a:r>
              <a:rPr lang="en-US" altLang="ko-KR" sz="1600" smtClean="0">
                <a:latin typeface="+mn-ea"/>
              </a:rPr>
              <a:t> </a:t>
            </a:r>
            <a:r>
              <a:rPr lang="ko-KR" altLang="en-US" sz="1600" smtClean="0">
                <a:latin typeface="+mn-ea"/>
              </a:rPr>
              <a:t>소요되었다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6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>
                <a:latin typeface="+mn-ea"/>
              </a:rPr>
              <a:t>(MyBatis </a:t>
            </a:r>
            <a:r>
              <a:rPr lang="ko-KR" altLang="en-US" sz="1600">
                <a:latin typeface="+mn-ea"/>
              </a:rPr>
              <a:t>사용과 관련한 에러로 </a:t>
            </a: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  </a:t>
            </a:r>
            <a:r>
              <a:rPr lang="ko-KR" altLang="en-US" sz="1600" smtClean="0">
                <a:latin typeface="+mn-ea"/>
              </a:rPr>
              <a:t>판단하여 분석 중에 </a:t>
            </a:r>
            <a:r>
              <a:rPr lang="ko-KR" altLang="en-US" sz="1600">
                <a:latin typeface="+mn-ea"/>
              </a:rPr>
              <a:t>있음</a:t>
            </a:r>
            <a:r>
              <a:rPr lang="en-US" altLang="ko-KR" sz="1600">
                <a:latin typeface="+mn-ea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25" y="2437041"/>
            <a:ext cx="3525375" cy="41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Ⅲ</a:t>
            </a:r>
            <a:r>
              <a:rPr lang="en-US" altLang="ko-KR" sz="3500">
                <a:latin typeface="+mn-ea"/>
              </a:rPr>
              <a:t>. </a:t>
            </a:r>
            <a:r>
              <a:rPr lang="ko-KR" altLang="en-US" sz="3500">
                <a:latin typeface="+mn-ea"/>
              </a:rPr>
              <a:t>프로젝트 중간 점검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7. </a:t>
            </a:r>
            <a:r>
              <a:rPr lang="ko-KR" altLang="en-US" sz="2500" smtClean="0">
                <a:latin typeface="+mn-ea"/>
              </a:rPr>
              <a:t>중간 발표 이후 스케줄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48</a:t>
            </a:r>
            <a:endParaRPr lang="ko-KR" altLang="en-US" sz="100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77334" y="1685731"/>
            <a:ext cx="11514666" cy="48781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1500">
                <a:latin typeface="+mn-ea"/>
              </a:rPr>
              <a:t>현재의 오류로 인해 작업이 중단된 것을 해결하는 것이 가장 큰 </a:t>
            </a:r>
            <a:r>
              <a:rPr lang="ko-KR" altLang="en-US" sz="1500" smtClean="0">
                <a:latin typeface="+mn-ea"/>
              </a:rPr>
              <a:t>목표이다</a:t>
            </a:r>
            <a:r>
              <a:rPr lang="en-US" altLang="ko-KR" sz="1500" smtClean="0">
                <a:latin typeface="+mn-ea"/>
              </a:rPr>
              <a:t>.</a:t>
            </a:r>
            <a:endParaRPr lang="en-US" altLang="ko-KR" sz="15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5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500">
                <a:latin typeface="+mn-ea"/>
              </a:rPr>
              <a:t>이를 해결하면 이후엔 예약 기능 구현과 스낵 바 상품 </a:t>
            </a:r>
            <a:r>
              <a:rPr lang="ko-KR" altLang="en-US" sz="1500" smtClean="0">
                <a:latin typeface="+mn-ea"/>
              </a:rPr>
              <a:t>구매 </a:t>
            </a:r>
            <a:r>
              <a:rPr lang="ko-KR" altLang="en-US" sz="1500">
                <a:latin typeface="+mn-ea"/>
              </a:rPr>
              <a:t>관련 기능 구현이 남아 대략적인 웹 사이트 틀이 완성되고 </a:t>
            </a:r>
            <a:endParaRPr lang="en-US" altLang="ko-KR" sz="1500">
              <a:latin typeface="+mn-ea"/>
            </a:endParaRPr>
          </a:p>
          <a:p>
            <a:pPr marL="0" indent="0">
              <a:buNone/>
            </a:pPr>
            <a:r>
              <a:rPr lang="en-US" altLang="ko-KR" sz="1500">
                <a:latin typeface="+mn-ea"/>
              </a:rPr>
              <a:t> </a:t>
            </a:r>
            <a:r>
              <a:rPr lang="en-US" altLang="ko-KR" sz="1500" smtClean="0">
                <a:latin typeface="+mn-ea"/>
              </a:rPr>
              <a:t>    </a:t>
            </a:r>
            <a:r>
              <a:rPr lang="ko-KR" altLang="en-US" sz="1500" smtClean="0">
                <a:latin typeface="+mn-ea"/>
              </a:rPr>
              <a:t>어느 정도 </a:t>
            </a:r>
            <a:r>
              <a:rPr lang="ko-KR" altLang="en-US" sz="1500">
                <a:latin typeface="+mn-ea"/>
              </a:rPr>
              <a:t>진행 후 시간적 여유가 된다 싶으면 </a:t>
            </a:r>
            <a:r>
              <a:rPr lang="en-US" altLang="ko-KR" sz="1500">
                <a:latin typeface="+mn-ea"/>
              </a:rPr>
              <a:t>RIA</a:t>
            </a:r>
            <a:r>
              <a:rPr lang="ko-KR" altLang="en-US" sz="1500">
                <a:latin typeface="+mn-ea"/>
              </a:rPr>
              <a:t>를 조금이라도 도전해볼 </a:t>
            </a:r>
            <a:r>
              <a:rPr lang="ko-KR" altLang="en-US" sz="1500" smtClean="0">
                <a:latin typeface="+mn-ea"/>
              </a:rPr>
              <a:t>예정이다</a:t>
            </a:r>
            <a:r>
              <a:rPr lang="en-US" altLang="ko-KR" sz="1500" smtClean="0">
                <a:latin typeface="+mn-ea"/>
              </a:rPr>
              <a:t>.</a:t>
            </a:r>
            <a:endParaRPr lang="en-US" altLang="ko-KR" sz="15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5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500">
                <a:latin typeface="+mn-ea"/>
              </a:rPr>
              <a:t>전체 사이트의 대략적인 틀이 </a:t>
            </a:r>
            <a:r>
              <a:rPr lang="ko-KR" altLang="en-US" sz="1500" smtClean="0">
                <a:latin typeface="+mn-ea"/>
              </a:rPr>
              <a:t>완성되면</a:t>
            </a:r>
            <a:r>
              <a:rPr lang="en-US" altLang="ko-KR" sz="1500" smtClean="0">
                <a:latin typeface="+mn-ea"/>
              </a:rPr>
              <a:t>,</a:t>
            </a:r>
            <a:r>
              <a:rPr lang="ko-KR" altLang="en-US" sz="1500" smtClean="0">
                <a:latin typeface="+mn-ea"/>
              </a:rPr>
              <a:t> </a:t>
            </a:r>
            <a:r>
              <a:rPr lang="ko-KR" altLang="en-US" sz="1500">
                <a:latin typeface="+mn-ea"/>
              </a:rPr>
              <a:t>이번에 갑자기 </a:t>
            </a:r>
            <a:r>
              <a:rPr lang="ko-KR" altLang="en-US" sz="1500" smtClean="0">
                <a:latin typeface="+mn-ea"/>
              </a:rPr>
              <a:t>발생한</a:t>
            </a:r>
            <a:r>
              <a:rPr lang="en-US" altLang="ko-KR" sz="1500">
                <a:latin typeface="+mn-ea"/>
              </a:rPr>
              <a:t> </a:t>
            </a:r>
            <a:r>
              <a:rPr lang="ko-KR" altLang="en-US" sz="1500" smtClean="0">
                <a:latin typeface="+mn-ea"/>
              </a:rPr>
              <a:t>오류가 </a:t>
            </a:r>
            <a:r>
              <a:rPr lang="ko-KR" altLang="en-US" sz="1500">
                <a:latin typeface="+mn-ea"/>
              </a:rPr>
              <a:t>다시 생길 수 있는 상황에 </a:t>
            </a:r>
            <a:r>
              <a:rPr lang="ko-KR" altLang="en-US" sz="1500" smtClean="0">
                <a:latin typeface="+mn-ea"/>
              </a:rPr>
              <a:t>대비하여 지속적인 </a:t>
            </a:r>
            <a:endParaRPr lang="en-US" altLang="ko-KR" sz="15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500">
                <a:latin typeface="+mn-ea"/>
              </a:rPr>
              <a:t> </a:t>
            </a:r>
            <a:r>
              <a:rPr lang="en-US" altLang="ko-KR" sz="1500" smtClean="0">
                <a:latin typeface="+mn-ea"/>
              </a:rPr>
              <a:t>    </a:t>
            </a:r>
            <a:r>
              <a:rPr lang="ko-KR" altLang="en-US" sz="1500" smtClean="0">
                <a:latin typeface="+mn-ea"/>
              </a:rPr>
              <a:t>단위 테스트</a:t>
            </a:r>
            <a:r>
              <a:rPr lang="ko-KR" altLang="en-US" sz="1500">
                <a:latin typeface="+mn-ea"/>
              </a:rPr>
              <a:t>를</a:t>
            </a:r>
            <a:r>
              <a:rPr lang="ko-KR" altLang="en-US" sz="1500" smtClean="0">
                <a:latin typeface="+mn-ea"/>
              </a:rPr>
              <a:t> 통해</a:t>
            </a:r>
            <a:r>
              <a:rPr lang="en-US" altLang="ko-KR" sz="1500" smtClean="0">
                <a:latin typeface="+mn-ea"/>
              </a:rPr>
              <a:t> </a:t>
            </a:r>
            <a:r>
              <a:rPr lang="ko-KR" altLang="en-US" sz="1500">
                <a:latin typeface="+mn-ea"/>
              </a:rPr>
              <a:t>코드를 관리하고  </a:t>
            </a:r>
            <a:r>
              <a:rPr lang="ko-KR" altLang="en-US" sz="1500" smtClean="0">
                <a:latin typeface="+mn-ea"/>
              </a:rPr>
              <a:t>프로그램을 수정</a:t>
            </a:r>
            <a:r>
              <a:rPr lang="en-US" altLang="ko-KR" sz="1500" smtClean="0">
                <a:latin typeface="+mn-ea"/>
              </a:rPr>
              <a:t>, </a:t>
            </a:r>
            <a:r>
              <a:rPr lang="ko-KR" altLang="en-US" sz="1500" smtClean="0">
                <a:latin typeface="+mn-ea"/>
              </a:rPr>
              <a:t>개선 및 보완할 예정이다</a:t>
            </a:r>
            <a:r>
              <a:rPr lang="en-US" altLang="ko-KR" sz="1500" smtClean="0">
                <a:latin typeface="+mn-ea"/>
              </a:rPr>
              <a:t>.</a:t>
            </a:r>
            <a:r>
              <a:rPr lang="en-US" altLang="ko-KR" sz="1500">
                <a:latin typeface="+mn-ea"/>
              </a:rPr>
              <a:t> </a:t>
            </a:r>
            <a:r>
              <a:rPr lang="ko-KR" altLang="en-US" sz="1500" smtClean="0">
                <a:latin typeface="+mn-ea"/>
              </a:rPr>
              <a:t>그와 </a:t>
            </a:r>
            <a:r>
              <a:rPr lang="ko-KR" altLang="en-US" sz="1500">
                <a:latin typeface="+mn-ea"/>
              </a:rPr>
              <a:t>동시에</a:t>
            </a:r>
            <a:r>
              <a:rPr lang="en-US" altLang="ko-KR" sz="1500">
                <a:latin typeface="+mn-ea"/>
              </a:rPr>
              <a:t> </a:t>
            </a:r>
            <a:r>
              <a:rPr lang="ko-KR" altLang="en-US" sz="1500">
                <a:latin typeface="+mn-ea"/>
              </a:rPr>
              <a:t>전체적인 정리 </a:t>
            </a:r>
            <a:r>
              <a:rPr lang="ko-KR" altLang="en-US" sz="1500" smtClean="0">
                <a:latin typeface="+mn-ea"/>
              </a:rPr>
              <a:t>작업에</a:t>
            </a:r>
            <a:endParaRPr lang="en-US" altLang="ko-KR" sz="15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500">
                <a:latin typeface="+mn-ea"/>
              </a:rPr>
              <a:t> </a:t>
            </a:r>
            <a:r>
              <a:rPr lang="en-US" altLang="ko-KR" sz="1500" smtClean="0">
                <a:latin typeface="+mn-ea"/>
              </a:rPr>
              <a:t>   </a:t>
            </a:r>
            <a:r>
              <a:rPr lang="ko-KR" altLang="en-US" sz="1500" smtClean="0">
                <a:latin typeface="+mn-ea"/>
              </a:rPr>
              <a:t> </a:t>
            </a:r>
            <a:r>
              <a:rPr lang="ko-KR" altLang="en-US" sz="1500">
                <a:latin typeface="+mn-ea"/>
              </a:rPr>
              <a:t>들어가 프로젝트 마무리 </a:t>
            </a:r>
            <a:r>
              <a:rPr lang="ko-KR" altLang="en-US" sz="1500" smtClean="0">
                <a:latin typeface="+mn-ea"/>
              </a:rPr>
              <a:t>작업에 들어갈 예정이다</a:t>
            </a:r>
            <a:r>
              <a:rPr lang="en-US" altLang="ko-KR" sz="1500" smtClean="0">
                <a:latin typeface="+mn-ea"/>
              </a:rPr>
              <a:t>.</a:t>
            </a:r>
            <a:endParaRPr lang="en-US" altLang="ko-KR" sz="15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50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500" smtClean="0">
                <a:latin typeface="+mn-ea"/>
              </a:rPr>
              <a:t>프로젝트 </a:t>
            </a:r>
            <a:r>
              <a:rPr lang="ko-KR" altLang="en-US" sz="1500">
                <a:latin typeface="+mn-ea"/>
              </a:rPr>
              <a:t>완성일자는 계획대로 </a:t>
            </a:r>
            <a:r>
              <a:rPr lang="en-US" altLang="ko-KR" sz="1500">
                <a:latin typeface="+mn-ea"/>
              </a:rPr>
              <a:t>6/30</a:t>
            </a:r>
            <a:r>
              <a:rPr lang="ko-KR" altLang="en-US" sz="1500">
                <a:latin typeface="+mn-ea"/>
              </a:rPr>
              <a:t>까지 맞출 예정이다</a:t>
            </a:r>
            <a:r>
              <a:rPr lang="en-US" altLang="ko-KR" sz="1500" smtClean="0">
                <a:latin typeface="+mn-ea"/>
              </a:rPr>
              <a:t>.</a:t>
            </a:r>
            <a:endParaRPr lang="en-US" altLang="ko-KR" sz="15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69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역할 분담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49</a:t>
            </a:r>
            <a:endParaRPr lang="ko-KR" altLang="en-US" sz="1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45" y="3238603"/>
            <a:ext cx="10024442" cy="1885785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56967" y="2548532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56967" y="2241218"/>
            <a:ext cx="5872289" cy="9698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수행 파트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9689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265" y="1677165"/>
            <a:ext cx="6095013" cy="582196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1400" b="1" smtClean="0"/>
              <a:t>①</a:t>
            </a:r>
            <a:r>
              <a:rPr lang="ko-KR" altLang="en-US" sz="1400" b="1"/>
              <a:t> </a:t>
            </a:r>
            <a:r>
              <a:rPr lang="ko-KR" altLang="en-US" sz="1400" b="1" smtClean="0"/>
              <a:t>프로젝트 주제 및 주제 설정 배경</a:t>
            </a:r>
            <a:endParaRPr lang="en-US" altLang="ko-KR" sz="1400" b="1" smtClean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200" b="1" smtClean="0"/>
              <a:t>주제</a:t>
            </a:r>
            <a:r>
              <a:rPr lang="ko-KR" altLang="en-US" sz="1200" b="1"/>
              <a:t> </a:t>
            </a:r>
            <a:endParaRPr lang="en-US" altLang="ko-KR" sz="1200"/>
          </a:p>
          <a:p>
            <a:pPr marL="0" indent="0" fontAlgn="base">
              <a:buNone/>
            </a:pPr>
            <a:r>
              <a:rPr lang="en-US" altLang="ko-KR" sz="1200"/>
              <a:t>	</a:t>
            </a:r>
            <a:r>
              <a:rPr lang="en-US" altLang="ko-KR" sz="1200" smtClean="0"/>
              <a:t>* </a:t>
            </a:r>
            <a:r>
              <a:rPr lang="ko-KR" altLang="en-US" sz="1200" err="1" smtClean="0"/>
              <a:t>앱을</a:t>
            </a:r>
            <a:r>
              <a:rPr lang="ko-KR" altLang="en-US" sz="1200"/>
              <a:t> 사용하지 않고도 다양한 모바일 기기에서</a:t>
            </a:r>
            <a:r>
              <a:rPr lang="en-US" altLang="ko-KR" sz="1200"/>
              <a:t>, </a:t>
            </a:r>
            <a:r>
              <a:rPr lang="ko-KR" altLang="en-US" sz="1200"/>
              <a:t>모든 사용자가 </a:t>
            </a:r>
            <a:r>
              <a:rPr lang="ko-KR" altLang="en-US" sz="1200" smtClean="0"/>
              <a:t>불편함</a:t>
            </a:r>
            <a:r>
              <a:rPr lang="ko-KR" altLang="en-US" sz="1200"/>
              <a:t> </a:t>
            </a:r>
            <a:endParaRPr lang="en-US" altLang="ko-KR" sz="1200"/>
          </a:p>
          <a:p>
            <a:pPr marL="0" indent="0" fontAlgn="base">
              <a:buNone/>
            </a:pPr>
            <a:r>
              <a:rPr lang="en-US" altLang="ko-KR" sz="1200" smtClean="0"/>
              <a:t>	</a:t>
            </a:r>
            <a:r>
              <a:rPr lang="ko-KR" altLang="en-US" sz="1200" smtClean="0"/>
              <a:t>없이 영화를</a:t>
            </a:r>
            <a:r>
              <a:rPr lang="ko-KR" altLang="en-US" sz="1200"/>
              <a:t> 예매할 수 있는 영화 예매 반응형 웹 </a:t>
            </a:r>
            <a:r>
              <a:rPr lang="ko-KR" altLang="en-US" sz="1200" smtClean="0"/>
              <a:t>사이트를</a:t>
            </a:r>
            <a:r>
              <a:rPr lang="ko-KR" altLang="en-US" sz="1200"/>
              <a:t> 제작한다</a:t>
            </a:r>
            <a:r>
              <a:rPr lang="en-US" altLang="ko-KR" sz="1200" smtClean="0"/>
              <a:t>. </a:t>
            </a:r>
            <a:endParaRPr lang="ko-KR" altLang="en-US" sz="1200"/>
          </a:p>
          <a:p>
            <a:pPr marL="0" indent="0" fontAlgn="base">
              <a:buNone/>
            </a:pPr>
            <a:r>
              <a:rPr lang="ko-KR" altLang="en-US" sz="1200" smtClean="0"/>
              <a:t> 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200" b="1" smtClean="0"/>
              <a:t>주제 설정 배경 </a:t>
            </a:r>
            <a:endParaRPr lang="en-US" altLang="ko-KR" sz="1200"/>
          </a:p>
          <a:p>
            <a:pPr marL="0" indent="0" fontAlgn="base">
              <a:buNone/>
            </a:pPr>
            <a:r>
              <a:rPr lang="en-US" altLang="ko-KR" sz="1200" smtClean="0"/>
              <a:t>	* </a:t>
            </a:r>
            <a:r>
              <a:rPr lang="ko-KR" altLang="en-US" sz="1200" smtClean="0"/>
              <a:t>온라인 예매 시스템은 직접 현장에 가지 않고 예매를 할 수 있게</a:t>
            </a:r>
            <a:r>
              <a:rPr lang="ko-KR" altLang="en-US" sz="1200"/>
              <a:t> </a:t>
            </a:r>
            <a:r>
              <a:rPr lang="ko-KR" altLang="en-US" sz="1200" smtClean="0"/>
              <a:t>하여</a:t>
            </a:r>
            <a:r>
              <a:rPr lang="ko-KR" altLang="en-US" sz="1200"/>
              <a:t> </a:t>
            </a:r>
            <a:endParaRPr lang="en-US" altLang="ko-KR" sz="1200" smtClean="0"/>
          </a:p>
          <a:p>
            <a:pPr marL="0" indent="0" fontAlgn="base">
              <a:buNone/>
            </a:pPr>
            <a:r>
              <a:rPr lang="en-US" altLang="ko-KR" sz="1200"/>
              <a:t>	</a:t>
            </a:r>
            <a:r>
              <a:rPr lang="ko-KR" altLang="en-US" sz="1200" smtClean="0"/>
              <a:t>사용자들에게</a:t>
            </a:r>
            <a:r>
              <a:rPr lang="ko-KR" altLang="en-US" sz="1200"/>
              <a:t> 상당한 편리함을 제공한다</a:t>
            </a:r>
            <a:r>
              <a:rPr lang="en-US" altLang="ko-KR" sz="1200"/>
              <a:t>. </a:t>
            </a:r>
            <a:r>
              <a:rPr lang="ko-KR" altLang="en-US" sz="1200"/>
              <a:t>또한 예매 </a:t>
            </a:r>
            <a:r>
              <a:rPr lang="ko-KR" altLang="en-US" sz="1200" smtClean="0"/>
              <a:t>시스템은</a:t>
            </a:r>
            <a:r>
              <a:rPr lang="ko-KR" altLang="en-US" sz="1200"/>
              <a:t> 영화</a:t>
            </a:r>
            <a:r>
              <a:rPr lang="en-US" altLang="ko-KR" sz="1200"/>
              <a:t>, </a:t>
            </a:r>
            <a:r>
              <a:rPr lang="ko-KR" altLang="en-US" sz="1200"/>
              <a:t>공연</a:t>
            </a:r>
            <a:r>
              <a:rPr lang="en-US" altLang="ko-KR" sz="1200" smtClean="0"/>
              <a:t>,</a:t>
            </a:r>
          </a:p>
          <a:p>
            <a:pPr marL="0" indent="0" fontAlgn="base">
              <a:buNone/>
            </a:pPr>
            <a:r>
              <a:rPr lang="en-US" altLang="ko-KR" sz="1200"/>
              <a:t>	</a:t>
            </a:r>
            <a:r>
              <a:rPr lang="ko-KR" altLang="en-US" sz="1200" smtClean="0"/>
              <a:t>스포츠</a:t>
            </a:r>
            <a:r>
              <a:rPr lang="ko-KR" altLang="en-US" sz="1200"/>
              <a:t> 등 다양한 분야에 사용된다</a:t>
            </a:r>
            <a:r>
              <a:rPr lang="en-US" altLang="ko-KR" sz="1200"/>
              <a:t>. </a:t>
            </a:r>
            <a:r>
              <a:rPr lang="ko-KR" altLang="en-US" sz="1200"/>
              <a:t> 이러한 시스템의 편리성과 </a:t>
            </a:r>
            <a:r>
              <a:rPr lang="ko-KR" altLang="en-US" sz="1200" smtClean="0"/>
              <a:t>활용성을</a:t>
            </a:r>
            <a:r>
              <a:rPr lang="ko-KR" altLang="en-US" sz="1200"/>
              <a:t> </a:t>
            </a:r>
            <a:endParaRPr lang="en-US" altLang="ko-KR" sz="1200" smtClean="0"/>
          </a:p>
          <a:p>
            <a:pPr marL="0" indent="0" fontAlgn="base">
              <a:buNone/>
            </a:pPr>
            <a:r>
              <a:rPr lang="en-US" altLang="ko-KR" sz="1200" smtClean="0"/>
              <a:t>	</a:t>
            </a:r>
            <a:r>
              <a:rPr lang="ko-KR" altLang="en-US" sz="1200" smtClean="0"/>
              <a:t>고려하여</a:t>
            </a:r>
            <a:r>
              <a:rPr lang="ko-KR" altLang="en-US" sz="1200"/>
              <a:t> 예매 시스템을 </a:t>
            </a:r>
            <a:r>
              <a:rPr lang="ko-KR" altLang="en-US" sz="1200" smtClean="0"/>
              <a:t> 갖춘</a:t>
            </a:r>
            <a:r>
              <a:rPr lang="ko-KR" altLang="en-US" sz="1200"/>
              <a:t> 웹 사이트를 제작하기로 했다</a:t>
            </a:r>
            <a:r>
              <a:rPr lang="en-US" altLang="ko-KR" sz="1200"/>
              <a:t>. </a:t>
            </a:r>
            <a:r>
              <a:rPr lang="ko-KR" altLang="en-US" sz="1200" smtClean="0"/>
              <a:t>그러나</a:t>
            </a:r>
            <a:r>
              <a:rPr lang="ko-KR" altLang="en-US" sz="1200"/>
              <a:t> 개발 </a:t>
            </a:r>
            <a:endParaRPr lang="en-US" altLang="ko-KR" sz="1200" smtClean="0"/>
          </a:p>
          <a:p>
            <a:pPr marL="0" indent="0" fontAlgn="base">
              <a:buNone/>
            </a:pPr>
            <a:r>
              <a:rPr lang="en-US" altLang="ko-KR" sz="1200" smtClean="0"/>
              <a:t>	</a:t>
            </a:r>
            <a:r>
              <a:rPr lang="ko-KR" altLang="en-US" sz="1200" smtClean="0"/>
              <a:t>기간과</a:t>
            </a:r>
            <a:r>
              <a:rPr lang="ko-KR" altLang="en-US" sz="1200"/>
              <a:t> 수준을 </a:t>
            </a:r>
            <a:r>
              <a:rPr lang="ko-KR" altLang="en-US" sz="1200" smtClean="0"/>
              <a:t>고려하여</a:t>
            </a:r>
            <a:r>
              <a:rPr lang="ko-KR" altLang="en-US" sz="1200"/>
              <a:t> 특정 한 분야인 영화 예매 웹 </a:t>
            </a:r>
            <a:r>
              <a:rPr lang="ko-KR" altLang="en-US" sz="1200" smtClean="0"/>
              <a:t>사이트를</a:t>
            </a:r>
            <a:r>
              <a:rPr lang="ko-KR" altLang="en-US" sz="1200"/>
              <a:t> </a:t>
            </a:r>
            <a:r>
              <a:rPr lang="ko-KR" altLang="en-US" sz="1200" smtClean="0"/>
              <a:t>제작하기로</a:t>
            </a:r>
            <a:r>
              <a:rPr lang="ko-KR" altLang="en-US" sz="1200"/>
              <a:t> 했다</a:t>
            </a:r>
            <a:r>
              <a:rPr lang="en-US" altLang="ko-KR" sz="1200"/>
              <a:t>. </a:t>
            </a:r>
            <a:endParaRPr lang="ko-KR" altLang="en-US" sz="1200"/>
          </a:p>
          <a:p>
            <a:pPr marL="0" indent="0" fontAlgn="base">
              <a:buNone/>
            </a:pPr>
            <a:r>
              <a:rPr lang="en-US" altLang="ko-KR" sz="1200"/>
              <a:t>	</a:t>
            </a:r>
            <a:r>
              <a:rPr lang="en-US" altLang="ko-KR" sz="1200" smtClean="0"/>
              <a:t>* </a:t>
            </a:r>
            <a:r>
              <a:rPr lang="ko-KR" altLang="en-US" sz="1200" smtClean="0"/>
              <a:t> 또한</a:t>
            </a:r>
            <a:r>
              <a:rPr lang="ko-KR" altLang="en-US" sz="1200"/>
              <a:t> 다양한 모바일 기기들의 출현에 따라 웹 페이지의 화면 </a:t>
            </a:r>
            <a:r>
              <a:rPr lang="ko-KR" altLang="en-US" sz="1200" smtClean="0"/>
              <a:t>크기와</a:t>
            </a:r>
            <a:r>
              <a:rPr lang="ko-KR" altLang="en-US" sz="1200"/>
              <a:t> </a:t>
            </a:r>
            <a:r>
              <a:rPr lang="ko-KR" altLang="en-US" sz="1200" smtClean="0"/>
              <a:t>구성을 </a:t>
            </a:r>
            <a:endParaRPr lang="en-US" altLang="ko-KR" sz="1200" smtClean="0"/>
          </a:p>
          <a:p>
            <a:pPr marL="0" indent="0" fontAlgn="base">
              <a:buNone/>
            </a:pPr>
            <a:r>
              <a:rPr lang="en-US" altLang="ko-KR" sz="1200" smtClean="0"/>
              <a:t>	</a:t>
            </a:r>
            <a:r>
              <a:rPr lang="ko-KR" altLang="en-US" sz="1200" smtClean="0"/>
              <a:t>모든</a:t>
            </a:r>
            <a:r>
              <a:rPr lang="ko-KR" altLang="en-US" sz="1200"/>
              <a:t> 장치에 맞추어 사용자들이 앱을 </a:t>
            </a:r>
            <a:r>
              <a:rPr lang="ko-KR" altLang="en-US" sz="1200" smtClean="0"/>
              <a:t>사용하지</a:t>
            </a:r>
            <a:r>
              <a:rPr lang="en-US" altLang="ko-KR" sz="1200" smtClean="0"/>
              <a:t> </a:t>
            </a:r>
            <a:r>
              <a:rPr lang="ko-KR" altLang="en-US" sz="1200" smtClean="0"/>
              <a:t>않고도</a:t>
            </a:r>
            <a:r>
              <a:rPr lang="ko-KR" altLang="en-US" sz="1200"/>
              <a:t> 불편함 없이 웹 </a:t>
            </a:r>
            <a:r>
              <a:rPr lang="ko-KR" altLang="en-US" sz="1200" smtClean="0"/>
              <a:t>사이트를</a:t>
            </a:r>
            <a:endParaRPr lang="en-US" altLang="ko-KR" sz="1200"/>
          </a:p>
          <a:p>
            <a:pPr marL="0" indent="0" fontAlgn="base">
              <a:buNone/>
            </a:pPr>
            <a:r>
              <a:rPr lang="en-US" altLang="ko-KR" sz="1200" smtClean="0"/>
              <a:t>	</a:t>
            </a:r>
            <a:r>
              <a:rPr lang="ko-KR" altLang="en-US" sz="1200" smtClean="0"/>
              <a:t>이용할 수 있게끔 </a:t>
            </a:r>
            <a:r>
              <a:rPr lang="ko-KR" altLang="en-US" sz="1200" err="1" smtClean="0"/>
              <a:t>반응형</a:t>
            </a:r>
            <a:r>
              <a:rPr lang="ko-KR" altLang="en-US" sz="1200" smtClean="0"/>
              <a:t>  웹 사이트 제작을 계획했다</a:t>
            </a:r>
            <a:r>
              <a:rPr lang="en-US" altLang="ko-KR" sz="1200" smtClean="0"/>
              <a:t>.</a:t>
            </a:r>
            <a:endParaRPr lang="ko-KR" altLang="en-US" sz="1200" smtClean="0"/>
          </a:p>
          <a:p>
            <a:endParaRPr lang="ko-KR" altLang="en-US" sz="120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09411" y="1270768"/>
            <a:ext cx="10571998" cy="970450"/>
          </a:xfrm>
        </p:spPr>
        <p:txBody>
          <a:bodyPr/>
          <a:lstStyle/>
          <a:p>
            <a:pPr fontAlgn="base"/>
            <a:r>
              <a:rPr lang="en-US" altLang="ko-KR" sz="3500">
                <a:latin typeface="+mn-ea"/>
              </a:rPr>
              <a:t>Ⅰ. </a:t>
            </a:r>
            <a:r>
              <a:rPr lang="ko-KR" altLang="en-US" sz="3500">
                <a:latin typeface="+mn-ea"/>
              </a:rPr>
              <a:t>프로젝트 </a:t>
            </a:r>
            <a:r>
              <a:rPr lang="ko-KR" altLang="en-US" sz="3500" smtClean="0">
                <a:latin typeface="+mn-ea"/>
              </a:rPr>
              <a:t>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1. </a:t>
            </a:r>
            <a:r>
              <a:rPr lang="ko-KR" altLang="en-US" sz="2500" smtClean="0">
                <a:latin typeface="+mn-ea"/>
              </a:rPr>
              <a:t>개요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67E973D5-BA39-4C7B-AC69-7BD284913923}"/>
              </a:ext>
            </a:extLst>
          </p:cNvPr>
          <p:cNvSpPr txBox="1">
            <a:spLocks/>
          </p:cNvSpPr>
          <p:nvPr/>
        </p:nvSpPr>
        <p:spPr>
          <a:xfrm>
            <a:off x="6633278" y="1270768"/>
            <a:ext cx="5634479" cy="582196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ko-KR" altLang="ko-KR" sz="1400" smtClean="0"/>
              <a:t>②</a:t>
            </a:r>
            <a:r>
              <a:rPr lang="ko-KR" altLang="en-US" sz="1400" b="1" smtClean="0"/>
              <a:t> 프로젝트 목적 및 목표</a:t>
            </a:r>
            <a:endParaRPr lang="ko-KR" altLang="en-US" sz="1400" smtClean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200" smtClean="0"/>
              <a:t>목적</a:t>
            </a:r>
            <a:endParaRPr lang="en-US" altLang="ko-KR" sz="1200" smtClean="0"/>
          </a:p>
          <a:p>
            <a:pPr marL="0" indent="0" fontAlgn="base">
              <a:buNone/>
            </a:pPr>
            <a:r>
              <a:rPr lang="en-US" altLang="ko-KR" sz="1200"/>
              <a:t>	</a:t>
            </a:r>
            <a:r>
              <a:rPr lang="en-US" altLang="ko-KR" sz="1200" smtClean="0"/>
              <a:t>* </a:t>
            </a:r>
            <a:r>
              <a:rPr lang="ko-KR" altLang="en-US" sz="1200" err="1"/>
              <a:t>앱을</a:t>
            </a:r>
            <a:r>
              <a:rPr lang="ko-KR" altLang="en-US" sz="1200"/>
              <a:t> 사용하지 않고도 다양한 </a:t>
            </a:r>
            <a:r>
              <a:rPr lang="ko-KR" altLang="en-US" sz="1200" err="1"/>
              <a:t>모바일</a:t>
            </a:r>
            <a:r>
              <a:rPr lang="ko-KR" altLang="en-US" sz="1200"/>
              <a:t> 기기에서</a:t>
            </a:r>
            <a:r>
              <a:rPr lang="en-US" altLang="ko-KR" sz="1200" smtClean="0"/>
              <a:t>, </a:t>
            </a:r>
            <a:r>
              <a:rPr lang="ko-KR" altLang="en-US" sz="1200" smtClean="0"/>
              <a:t>모든</a:t>
            </a:r>
            <a:r>
              <a:rPr lang="ko-KR" altLang="en-US" sz="1200"/>
              <a:t> 사용자가 불편함 </a:t>
            </a:r>
            <a:endParaRPr lang="en-US" altLang="ko-KR" sz="1200"/>
          </a:p>
          <a:p>
            <a:pPr marL="0" indent="0" fontAlgn="base">
              <a:buNone/>
            </a:pPr>
            <a:r>
              <a:rPr lang="en-US" altLang="ko-KR" sz="1200"/>
              <a:t>	</a:t>
            </a:r>
            <a:r>
              <a:rPr lang="ko-KR" altLang="en-US" sz="1200" smtClean="0"/>
              <a:t>없이</a:t>
            </a:r>
            <a:r>
              <a:rPr lang="ko-KR" altLang="en-US" sz="1200"/>
              <a:t> 영화를 예매할 수 있는 </a:t>
            </a:r>
            <a:r>
              <a:rPr lang="ko-KR" altLang="en-US" sz="1200" smtClean="0"/>
              <a:t>영화</a:t>
            </a:r>
            <a:r>
              <a:rPr lang="ko-KR" altLang="en-US" sz="1200"/>
              <a:t> 예매 </a:t>
            </a:r>
            <a:r>
              <a:rPr lang="ko-KR" altLang="en-US" sz="1200" err="1"/>
              <a:t>반응형</a:t>
            </a:r>
            <a:r>
              <a:rPr lang="ko-KR" altLang="en-US" sz="1200"/>
              <a:t> 웹 사이트를 제작한다</a:t>
            </a:r>
            <a:r>
              <a:rPr lang="en-US" altLang="ko-KR" sz="1200"/>
              <a:t>.</a:t>
            </a:r>
            <a:r>
              <a:rPr lang="ko-KR" altLang="en-US" sz="1200" smtClean="0"/>
              <a:t> </a:t>
            </a:r>
            <a:endParaRPr lang="en-US" altLang="ko-KR" sz="1200" smtClean="0"/>
          </a:p>
          <a:p>
            <a:pPr marL="0" indent="0" fontAlgn="base">
              <a:buNone/>
            </a:pPr>
            <a:endParaRPr lang="ko-KR" altLang="en-US" sz="1200" smtClean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200" smtClean="0"/>
              <a:t>목표</a:t>
            </a:r>
          </a:p>
          <a:p>
            <a:pPr marL="0" indent="0" fontAlgn="base">
              <a:buNone/>
            </a:pPr>
            <a:r>
              <a:rPr lang="en-US" altLang="ko-KR" sz="1200"/>
              <a:t> 	</a:t>
            </a:r>
            <a:r>
              <a:rPr lang="en-US" altLang="ko-KR" sz="1200" smtClean="0"/>
              <a:t>* </a:t>
            </a:r>
            <a:r>
              <a:rPr lang="ko-KR" altLang="en-US" sz="1200"/>
              <a:t>필요한 자료를 수집하고 유사 시스템을 갖춘 </a:t>
            </a:r>
            <a:r>
              <a:rPr lang="ko-KR" altLang="en-US" sz="1200" smtClean="0"/>
              <a:t>사이트들을 </a:t>
            </a:r>
            <a:r>
              <a:rPr lang="ko-KR" altLang="en-US" sz="1200"/>
              <a:t>분석하고 </a:t>
            </a:r>
            <a:endParaRPr lang="en-US" altLang="ko-KR" sz="1200" smtClean="0"/>
          </a:p>
          <a:p>
            <a:pPr marL="0" indent="0" fontAlgn="base">
              <a:buNone/>
            </a:pPr>
            <a:r>
              <a:rPr lang="en-US" altLang="ko-KR" sz="1200"/>
              <a:t> 	</a:t>
            </a:r>
            <a:r>
              <a:rPr lang="ko-KR" altLang="en-US" sz="1200" smtClean="0"/>
              <a:t>사용하기에</a:t>
            </a:r>
            <a:r>
              <a:rPr lang="ko-KR" altLang="en-US" sz="1200"/>
              <a:t> 편리한 </a:t>
            </a:r>
            <a:r>
              <a:rPr lang="en-US" altLang="ko-KR" sz="1200"/>
              <a:t>UI </a:t>
            </a:r>
            <a:r>
              <a:rPr lang="ko-KR" altLang="en-US" sz="1200"/>
              <a:t>환경에 </a:t>
            </a:r>
            <a:r>
              <a:rPr lang="ko-KR" altLang="en-US" sz="1200" smtClean="0"/>
              <a:t>대해</a:t>
            </a:r>
            <a:r>
              <a:rPr lang="ko-KR" altLang="en-US" sz="1200"/>
              <a:t> 조사한다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fontAlgn="base">
              <a:buNone/>
            </a:pPr>
            <a:r>
              <a:rPr lang="en-US" altLang="ko-KR" sz="1200"/>
              <a:t> 	</a:t>
            </a:r>
            <a:r>
              <a:rPr lang="en-US" altLang="ko-KR" sz="1200" smtClean="0"/>
              <a:t>* </a:t>
            </a:r>
            <a:r>
              <a:rPr lang="ko-KR" altLang="en-US" sz="1200"/>
              <a:t>영화 예매 사이트에 필요한 기능과 디자인을 확인한다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fontAlgn="base">
              <a:buNone/>
            </a:pPr>
            <a:r>
              <a:rPr lang="en-US" altLang="ko-KR" sz="1200"/>
              <a:t>	</a:t>
            </a:r>
            <a:r>
              <a:rPr lang="en-US" altLang="ko-KR" sz="1200" smtClean="0"/>
              <a:t>* </a:t>
            </a:r>
            <a:r>
              <a:rPr lang="ko-KR" altLang="en-US" sz="1200"/>
              <a:t>웹 페이지 제작에 필요한 환경을 구축하고 </a:t>
            </a:r>
            <a:r>
              <a:rPr lang="ko-KR" altLang="en-US" sz="1200" err="1"/>
              <a:t>코딩한다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fontAlgn="base">
              <a:buNone/>
            </a:pPr>
            <a:r>
              <a:rPr lang="ko-KR" altLang="en-US" sz="1200"/>
              <a:t> </a:t>
            </a:r>
            <a:r>
              <a:rPr lang="en-US" altLang="ko-KR" sz="1200" smtClean="0"/>
              <a:t>	* </a:t>
            </a:r>
            <a:r>
              <a:rPr lang="ko-KR" altLang="en-US" sz="1200"/>
              <a:t>개발 과정에 단위 테스트를 병행하며 시스템을</a:t>
            </a:r>
            <a:r>
              <a:rPr lang="en-US" altLang="ko-KR" sz="1200"/>
              <a:t> </a:t>
            </a:r>
            <a:r>
              <a:rPr lang="ko-KR" altLang="en-US" sz="1200"/>
              <a:t>평가한다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fontAlgn="base">
              <a:buNone/>
            </a:pPr>
            <a:r>
              <a:rPr lang="ko-KR" altLang="en-US" sz="1200"/>
              <a:t> </a:t>
            </a:r>
            <a:r>
              <a:rPr lang="en-US" altLang="ko-KR" sz="1200" smtClean="0"/>
              <a:t>	* </a:t>
            </a:r>
            <a:r>
              <a:rPr lang="ko-KR" altLang="en-US" sz="1200"/>
              <a:t>완성된 웹 사이트에 대해 평가한다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8" name="TextBox 7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5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7271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개발 환경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50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56967" y="2548532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038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/>
              <a:t>Program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200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/>
              <a:t>Framework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200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/>
              <a:t>DataBase</a:t>
            </a:r>
            <a:endParaRPr lang="ko-KR" altLang="en-US" sz="20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70" y="5235854"/>
            <a:ext cx="2401077" cy="12350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54" y="3957752"/>
            <a:ext cx="2543730" cy="8079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44" y="2764265"/>
            <a:ext cx="1205865" cy="6515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75" y="2714735"/>
            <a:ext cx="1126490" cy="7505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1" y="2679291"/>
            <a:ext cx="2837644" cy="7860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233" y="5240886"/>
            <a:ext cx="2236922" cy="1063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532" y="5235854"/>
            <a:ext cx="2137868" cy="1068934"/>
          </a:xfrm>
          <a:prstGeom prst="rect">
            <a:avLst/>
          </a:prstGeom>
        </p:spPr>
      </p:pic>
      <p:sp>
        <p:nvSpPr>
          <p:cNvPr id="16" name="왼쪽 화살표 15"/>
          <p:cNvSpPr/>
          <p:nvPr/>
        </p:nvSpPr>
        <p:spPr>
          <a:xfrm>
            <a:off x="5739216" y="5695949"/>
            <a:ext cx="444085" cy="19050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화살표 16"/>
          <p:cNvSpPr/>
          <p:nvPr/>
        </p:nvSpPr>
        <p:spPr>
          <a:xfrm>
            <a:off x="8637631" y="5695949"/>
            <a:ext cx="498733" cy="19050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72" y="1433867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Ⅳ. </a:t>
            </a:r>
            <a:r>
              <a:rPr lang="ko-KR" altLang="en-US" sz="3600">
                <a:latin typeface="+mn-ea"/>
              </a:rPr>
              <a:t>프로젝트 최종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>
                <a:latin typeface="+mn-ea"/>
              </a:rPr>
              <a:t>3</a:t>
            </a:r>
            <a:r>
              <a:rPr lang="en-US" altLang="ko-KR" sz="2500" smtClean="0">
                <a:latin typeface="+mn-ea"/>
              </a:rPr>
              <a:t>. </a:t>
            </a:r>
            <a:r>
              <a:rPr lang="en-US" altLang="ko-KR" sz="2500" err="1" smtClean="0">
                <a:latin typeface="+mn-ea"/>
              </a:rPr>
              <a:t>DataBase</a:t>
            </a:r>
            <a:r>
              <a:rPr lang="en-US" altLang="ko-KR" sz="2500" smtClean="0">
                <a:latin typeface="+mn-ea"/>
              </a:rPr>
              <a:t> (Oracle DB </a:t>
            </a:r>
            <a:r>
              <a:rPr lang="ko-KR" altLang="en-US" sz="2500" smtClean="0">
                <a:latin typeface="+mn-ea"/>
              </a:rPr>
              <a:t>기준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14872" y="2191417"/>
            <a:ext cx="10253178" cy="1729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member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DEE46E7F-D914-45AA-A8B4-36581741A5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4779" y="2727950"/>
          <a:ext cx="4058650" cy="3616866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3048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168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68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880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user_num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p</a:t>
                      </a: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rimary </a:t>
                      </a: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key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id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Varchar2(30)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name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Varchar2(30)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passwd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Varchar2(50)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email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Varchar2(50)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err="1">
                          <a:latin typeface="Arial" charset="0"/>
                          <a:ea typeface="Arial" charset="0"/>
                        </a:rPr>
                        <a:t>b</a:t>
                      </a:r>
                      <a:r>
                        <a:rPr lang="en-US" altLang="ko-KR" sz="1400" b="0" kern="1200" err="1" smtClean="0">
                          <a:latin typeface="Arial" charset="0"/>
                          <a:ea typeface="Arial" charset="0"/>
                        </a:rPr>
                        <a:t>irth_year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Varchar2(10)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birth_month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Varchar2(10)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err="1">
                          <a:latin typeface="Arial" charset="0"/>
                          <a:ea typeface="Arial" charset="0"/>
                        </a:rPr>
                        <a:t>b</a:t>
                      </a:r>
                      <a:r>
                        <a:rPr lang="en-US" altLang="ko-KR" sz="1400" b="0" kern="1200" err="1" smtClean="0">
                          <a:latin typeface="Arial" charset="0"/>
                          <a:ea typeface="Arial" charset="0"/>
                        </a:rPr>
                        <a:t>irth_day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Varchar2(10)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hp1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Varchar2(10)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880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hp2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Varchar2(10)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FF6C8D71-C1A6-49BA-BECF-393390059A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72818" y="2727950"/>
          <a:ext cx="3835843" cy="3358894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4783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05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70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568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hp3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Varchar2(10)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568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err="1">
                          <a:latin typeface="Arial" charset="0"/>
                          <a:ea typeface="Arial" charset="0"/>
                        </a:rPr>
                        <a:t>a</a:t>
                      </a:r>
                      <a:r>
                        <a:rPr lang="en-US" altLang="ko-KR" sz="1400" b="0" kern="1200" err="1" smtClean="0">
                          <a:latin typeface="Arial" charset="0"/>
                          <a:ea typeface="Arial" charset="0"/>
                        </a:rPr>
                        <a:t>drr_code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Varchar2(20)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004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adrr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Varchar2(500)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239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point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244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err="1">
                          <a:latin typeface="Arial" charset="0"/>
                          <a:ea typeface="Arial" charset="0"/>
                        </a:rPr>
                        <a:t>a</a:t>
                      </a:r>
                      <a:r>
                        <a:rPr lang="en-US" altLang="ko-KR" sz="1400" b="0" kern="1200" err="1" smtClean="0">
                          <a:latin typeface="Arial" charset="0"/>
                          <a:ea typeface="Arial" charset="0"/>
                        </a:rPr>
                        <a:t>ddr_detail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Varchar2(500)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023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err="1">
                          <a:latin typeface="Arial" charset="0"/>
                          <a:ea typeface="Arial" charset="0"/>
                        </a:rPr>
                        <a:t>m</a:t>
                      </a:r>
                      <a:r>
                        <a:rPr lang="en-US" altLang="ko-KR" sz="1400" b="0" kern="1200" err="1" smtClean="0">
                          <a:latin typeface="Arial" charset="0"/>
                          <a:ea typeface="Arial" charset="0"/>
                        </a:rPr>
                        <a:t>ember_image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Varchar2(50)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51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7479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72" y="1433867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Ⅳ. </a:t>
            </a:r>
            <a:r>
              <a:rPr lang="ko-KR" altLang="en-US" sz="3600">
                <a:latin typeface="+mn-ea"/>
              </a:rPr>
              <a:t>프로젝트 최종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>
                <a:latin typeface="+mn-ea"/>
              </a:rPr>
              <a:t>3</a:t>
            </a:r>
            <a:r>
              <a:rPr lang="en-US" altLang="ko-KR" sz="2500" smtClean="0">
                <a:latin typeface="+mn-ea"/>
              </a:rPr>
              <a:t>. DataBase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14872" y="2171686"/>
            <a:ext cx="10253178" cy="1729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movie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11DAB20C-4F05-4BF5-8525-01C7B40D3B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1647" y="2713249"/>
          <a:ext cx="3597470" cy="3632684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1566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58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49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024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24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movie_num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p</a:t>
                      </a: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rimary </a:t>
                      </a: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key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24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title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Varchar2(100)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24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director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Varchar2(100)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24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genre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Varchar2(50)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24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actor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Varchar2(50</a:t>
                      </a: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24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actor2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Varchar2(50</a:t>
                      </a: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24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actor3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Varchar2(50</a:t>
                      </a: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24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actor4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Varchar2(50)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024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actor5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Varchar2(50</a:t>
                      </a: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3024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actor6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Varchar2(50</a:t>
                      </a: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46C4E8E7-B759-43E1-9F0A-082CA734D7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59055" y="2713249"/>
          <a:ext cx="4395678" cy="3877788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614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177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31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story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Varchar2(4000)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grade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Varchar2(30</a:t>
                      </a: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time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Varchar2(30)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opendate_year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opendate_month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opendate_day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score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resercount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trailer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Varchar2(300</a:t>
                      </a: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state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Varchar2(200)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image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Varchar2(200</a:t>
                      </a:r>
                      <a:r>
                        <a:rPr lang="en-US" altLang="ko-KR" sz="1400" b="0" kern="1200">
                          <a:latin typeface="Arial" charset="0"/>
                          <a:ea typeface="Arial" charset="0"/>
                        </a:rPr>
                        <a:t>)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4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52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3128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72" y="1433867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Ⅳ. </a:t>
            </a:r>
            <a:r>
              <a:rPr lang="ko-KR" altLang="en-US" sz="3600">
                <a:latin typeface="+mn-ea"/>
              </a:rPr>
              <a:t>프로젝트 최종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>
                <a:latin typeface="+mn-ea"/>
              </a:rPr>
              <a:t>3</a:t>
            </a:r>
            <a:r>
              <a:rPr lang="en-US" altLang="ko-KR" sz="2500" smtClean="0">
                <a:latin typeface="+mn-ea"/>
              </a:rPr>
              <a:t>. DataBase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14872" y="2191417"/>
            <a:ext cx="10253178" cy="1729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movie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07419" y="2857627"/>
          <a:ext cx="3724845" cy="3641748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19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03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69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106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106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actorimage1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106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actorimage2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Varchar2(200)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106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actorimage3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Varchar2(200)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106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actorimage4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Varchar2(200)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106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actorimage5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Varchar2(200)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106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actorimage6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Varchar2(200)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106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actor1role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Varchar2(200)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106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actor2role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Varchar2(200)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106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actor3role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Varchar2(200)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3106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actor4role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Varchar2(200)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D0E20588-B15A-4D7D-841F-F30AC912E5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1652" y="2857627"/>
          <a:ext cx="4153081" cy="3641746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5256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559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14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89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784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actor5role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Varchar2(200</a:t>
                      </a: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784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actor6role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Varchar2(200)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784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actor1past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784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actor2past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784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actor3past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784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actor4past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784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actor5past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784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actor6past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53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3914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31" y="1695124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Ⅳ. </a:t>
            </a:r>
            <a:r>
              <a:rPr lang="ko-KR" altLang="en-US" sz="3600">
                <a:latin typeface="+mn-ea"/>
              </a:rPr>
              <a:t>프로젝트 최종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DataBase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28231" y="2452674"/>
            <a:ext cx="10253178" cy="1729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cinema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0586" y="3047345"/>
          <a:ext cx="3724845" cy="2692636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19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03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69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995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cinema_num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primary key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cinema_addr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cinema_size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baseline="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cinema_admin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Varchar2(50)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519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75024" y="3047345"/>
          <a:ext cx="3724845" cy="329184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19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03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69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admin_num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primary key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admin_name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cinema_num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fk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admin_id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Varchar2(50)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admin_passwd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Varchar2(50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admin_tel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Varchar2(50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내용 개체 틀 2"/>
          <p:cNvSpPr txBox="1">
            <a:spLocks/>
          </p:cNvSpPr>
          <p:nvPr/>
        </p:nvSpPr>
        <p:spPr>
          <a:xfrm>
            <a:off x="5754820" y="2448657"/>
            <a:ext cx="10253178" cy="17295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cinema_admin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54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422124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45" y="1483668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Ⅳ. </a:t>
            </a:r>
            <a:r>
              <a:rPr lang="ko-KR" altLang="en-US" sz="3600">
                <a:latin typeface="+mn-ea"/>
              </a:rPr>
              <a:t>프로젝트 최종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DataBase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44345" y="2125968"/>
            <a:ext cx="10253178" cy="1729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category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36508" y="2749948"/>
          <a:ext cx="3724845" cy="3789916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19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03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69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cnum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primary key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cname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Varchar2(50)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ccode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Varchar2(50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baseline="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519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63481" y="2749948"/>
          <a:ext cx="3724845" cy="4088181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19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03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69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6457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742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pnum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primary key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742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pcategory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742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pname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742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pprice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742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pqty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742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pimage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Varchar2(100)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457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pcontent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Varchar2(500)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13461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ppoint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내용 개체 틀 2"/>
          <p:cNvSpPr txBox="1">
            <a:spLocks/>
          </p:cNvSpPr>
          <p:nvPr/>
        </p:nvSpPr>
        <p:spPr>
          <a:xfrm>
            <a:off x="5870934" y="2125968"/>
            <a:ext cx="10253178" cy="17295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product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55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4483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31" y="1483668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Ⅳ. </a:t>
            </a:r>
            <a:r>
              <a:rPr lang="ko-KR" altLang="en-US" sz="3600">
                <a:latin typeface="+mn-ea"/>
              </a:rPr>
              <a:t>프로젝트 최종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DataBase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28231" y="2241218"/>
            <a:ext cx="10253178" cy="1729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notice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4578" y="2946769"/>
          <a:ext cx="3724845" cy="3149836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19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03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69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notice_num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primary key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title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Varchar2(50)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name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Varchar2(20)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baseline="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content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Varchar2(2000)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writedate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Varchar2(30)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519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71167" y="2946769"/>
          <a:ext cx="3928748" cy="2845076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631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715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940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2587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review_num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primary key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review_writer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review_date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movie_num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fk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review_score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review_content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Varchar2(500)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내용 개체 틀 2"/>
          <p:cNvSpPr txBox="1">
            <a:spLocks/>
          </p:cNvSpPr>
          <p:nvPr/>
        </p:nvSpPr>
        <p:spPr>
          <a:xfrm>
            <a:off x="5754820" y="2237201"/>
            <a:ext cx="10253178" cy="17295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review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56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619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16" y="1744925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Ⅳ. </a:t>
            </a:r>
            <a:r>
              <a:rPr lang="ko-KR" altLang="en-US" sz="3600">
                <a:latin typeface="+mn-ea"/>
              </a:rPr>
              <a:t>프로젝트 최종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DataBase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020116" y="2292446"/>
            <a:ext cx="10253178" cy="1729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question	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12663" y="3011205"/>
          <a:ext cx="3724845" cy="301752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19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03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69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조건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question_num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primary key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title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Varchar2(50)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name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Varchar2(20)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baseline="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content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Varchar2(2000)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writedate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Varchar2(30)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519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re_group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39252" y="3011205"/>
          <a:ext cx="3928748" cy="2291218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631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715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940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2587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re_step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re_level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user_num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fk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57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9624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373" y="1270768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Ⅳ. </a:t>
            </a:r>
            <a:r>
              <a:rPr lang="ko-KR" altLang="en-US" sz="3600">
                <a:latin typeface="+mn-ea"/>
              </a:rPr>
              <a:t>프로젝트 최종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DataBase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73373" y="2241218"/>
            <a:ext cx="10253178" cy="1729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theater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12663" y="3011205"/>
          <a:ext cx="4541393" cy="329184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4601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853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5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조건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theater_stage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theater_grade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Varchar2(20)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theater_seatcount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baseline="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cinema_num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fk</a:t>
                      </a:r>
                      <a:endParaRPr lang="en-US" altLang="ko-KR" sz="1200" b="0" kern="1200" baseline="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seat_row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519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seat_num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58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427763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373" y="1270768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Ⅳ. </a:t>
            </a:r>
            <a:r>
              <a:rPr lang="ko-KR" altLang="en-US" sz="3600">
                <a:latin typeface="+mn-ea"/>
              </a:rPr>
              <a:t>프로젝트 최종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DataBase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73373" y="2241218"/>
            <a:ext cx="10253178" cy="1729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theater_play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12663" y="3011205"/>
          <a:ext cx="3724845" cy="347472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19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03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69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조건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play_num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primary key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play_year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play_month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baseline="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play_day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start_time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519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end_time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movie_num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fk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39252" y="3011205"/>
          <a:ext cx="3928748" cy="3033174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631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715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940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2587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조건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cinema_num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fk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theater_stage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9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59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1569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BBFFC1-6870-4863-96B2-3AC5EB3FD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184" y="1955083"/>
            <a:ext cx="9047017" cy="547801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b="1" smtClean="0"/>
              <a:t>①</a:t>
            </a:r>
            <a:r>
              <a:rPr lang="en-US" altLang="ko-KR" b="1" smtClean="0"/>
              <a:t> </a:t>
            </a:r>
            <a:r>
              <a:rPr lang="ko-KR" altLang="en-US" b="1" smtClean="0"/>
              <a:t>프로젝트 종류</a:t>
            </a:r>
            <a:endParaRPr lang="ko-KR" altLang="en-US" sz="140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3</a:t>
            </a:r>
            <a:r>
              <a:rPr lang="ko-KR" altLang="en-US" sz="1400" b="1"/>
              <a:t>인 팀 프로젝트</a:t>
            </a:r>
            <a:endParaRPr lang="ko-KR" altLang="en-US" sz="1400"/>
          </a:p>
          <a:p>
            <a:pPr marL="0" indent="0" fontAlgn="base">
              <a:buNone/>
            </a:pPr>
            <a:endParaRPr lang="en-US" altLang="ko-KR" sz="1400" b="1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400" b="1" smtClean="0"/>
              <a:t>연구</a:t>
            </a:r>
            <a:r>
              <a:rPr lang="ko-KR" altLang="en-US" sz="1400" b="1"/>
              <a:t> 기반 프로젝트 </a:t>
            </a:r>
            <a:r>
              <a:rPr lang="en-US" altLang="ko-KR" sz="1400" b="1"/>
              <a:t>(Research-based project)           </a:t>
            </a:r>
            <a:endParaRPr lang="ko-KR" altLang="en-US" sz="1400"/>
          </a:p>
          <a:p>
            <a:pPr marL="0" indent="0" fontAlgn="base">
              <a:buNone/>
            </a:pPr>
            <a:r>
              <a:rPr lang="en-US" altLang="ko-KR" sz="1400" smtClean="0"/>
              <a:t>	* </a:t>
            </a:r>
            <a:r>
              <a:rPr lang="ko-KR" altLang="en-US" sz="1400" smtClean="0"/>
              <a:t>관심</a:t>
            </a:r>
            <a:r>
              <a:rPr lang="ko-KR" altLang="en-US" sz="1400"/>
              <a:t> 분야 </a:t>
            </a:r>
            <a:r>
              <a:rPr lang="en-US" altLang="ko-KR" sz="1400"/>
              <a:t>: </a:t>
            </a:r>
            <a:r>
              <a:rPr lang="ko-KR" altLang="en-US" sz="1400"/>
              <a:t>예매 시스템</a:t>
            </a:r>
            <a:r>
              <a:rPr lang="en-US" altLang="ko-KR" sz="1400"/>
              <a:t>, </a:t>
            </a:r>
            <a:r>
              <a:rPr lang="ko-KR" altLang="en-US" sz="1400"/>
              <a:t>웹 개발</a:t>
            </a:r>
          </a:p>
          <a:p>
            <a:pPr marL="0" indent="0" fontAlgn="base">
              <a:buNone/>
            </a:pPr>
            <a:r>
              <a:rPr lang="en-US" altLang="ko-KR" sz="1400" smtClean="0"/>
              <a:t>	* </a:t>
            </a:r>
            <a:r>
              <a:rPr lang="ko-KR" altLang="en-US" sz="1400" smtClean="0"/>
              <a:t>관심</a:t>
            </a:r>
            <a:r>
              <a:rPr lang="ko-KR" altLang="en-US" sz="1400"/>
              <a:t> 분야의 장단점 식별</a:t>
            </a:r>
          </a:p>
          <a:p>
            <a:pPr marL="0" indent="0" fontAlgn="base">
              <a:buNone/>
            </a:pPr>
            <a:r>
              <a:rPr lang="en-US" altLang="ko-KR" sz="1400" smtClean="0"/>
              <a:t>	* </a:t>
            </a:r>
            <a:r>
              <a:rPr lang="ko-KR" altLang="en-US" sz="1400" smtClean="0"/>
              <a:t>관심</a:t>
            </a:r>
            <a:r>
              <a:rPr lang="ko-KR" altLang="en-US" sz="1400"/>
              <a:t> 분야에 대한 철저한 조사</a:t>
            </a:r>
          </a:p>
          <a:p>
            <a:pPr marL="0" indent="0" fontAlgn="base">
              <a:buNone/>
            </a:pPr>
            <a:endParaRPr lang="en-US" altLang="ko-KR" sz="1400" b="1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400" b="1" smtClean="0"/>
              <a:t>평가</a:t>
            </a:r>
            <a:r>
              <a:rPr lang="ko-KR" altLang="en-US" sz="1400" b="1"/>
              <a:t> 프로젝트 </a:t>
            </a:r>
            <a:r>
              <a:rPr lang="en-US" altLang="ko-KR" sz="1400" b="1"/>
              <a:t>(</a:t>
            </a:r>
            <a:r>
              <a:rPr lang="en-US" altLang="ko-KR" sz="1400" b="1" smtClean="0"/>
              <a:t>Evaluation</a:t>
            </a:r>
            <a:r>
              <a:rPr lang="en-US" altLang="ko-KR" sz="1400" b="1"/>
              <a:t> project)</a:t>
            </a:r>
            <a:endParaRPr lang="ko-KR" altLang="en-US" sz="1400"/>
          </a:p>
          <a:p>
            <a:pPr marL="0" indent="0" fontAlgn="base">
              <a:buNone/>
            </a:pPr>
            <a:r>
              <a:rPr lang="en-US" altLang="ko-KR" sz="1400" smtClean="0"/>
              <a:t>	* </a:t>
            </a:r>
            <a:r>
              <a:rPr lang="ko-KR" altLang="en-US" sz="1400" smtClean="0"/>
              <a:t>구현</a:t>
            </a:r>
            <a:r>
              <a:rPr lang="ko-KR" altLang="en-US" sz="1400"/>
              <a:t> 중 단위 테스트 및 테스트에 대한 평가 포함</a:t>
            </a:r>
          </a:p>
          <a:p>
            <a:pPr marL="0" indent="0" fontAlgn="base">
              <a:buNone/>
            </a:pPr>
            <a:r>
              <a:rPr lang="en-US" altLang="ko-KR" sz="1400" smtClean="0"/>
              <a:t>	* </a:t>
            </a:r>
            <a:r>
              <a:rPr lang="ko-KR" altLang="en-US" sz="1400" smtClean="0"/>
              <a:t>사례</a:t>
            </a:r>
            <a:r>
              <a:rPr lang="ko-KR" altLang="en-US" sz="1400"/>
              <a:t> 연구를 통한 유사 시스템 비교 및 결과물 평가</a:t>
            </a:r>
            <a:endParaRPr lang="en-US" altLang="ko-KR" sz="1400"/>
          </a:p>
          <a:p>
            <a:pPr marL="0" indent="0" fontAlgn="base">
              <a:buNone/>
            </a:pPr>
            <a:endParaRPr lang="ko-KR" altLang="en-US" sz="1400"/>
          </a:p>
          <a:p>
            <a:pPr marL="0" indent="0">
              <a:buNone/>
            </a:pPr>
            <a:r>
              <a:rPr lang="ko-KR" altLang="en-US" sz="1400" b="1"/>
              <a:t> </a:t>
            </a:r>
            <a:endParaRPr lang="ko-KR" altLang="en-US" sz="14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프로젝트 추진 및 일정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6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55232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479B5-2BB7-4BAE-AED4-25D3757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8" y="1270768"/>
            <a:ext cx="8534400" cy="1507067"/>
          </a:xfrm>
        </p:spPr>
        <p:txBody>
          <a:bodyPr/>
          <a:lstStyle/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</a:br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>
                <a:latin typeface="+mn-ea"/>
              </a:rPr>
              <a:t>Ⅳ. </a:t>
            </a:r>
            <a:r>
              <a:rPr lang="ko-KR" altLang="en-US" sz="3600">
                <a:latin typeface="+mn-ea"/>
              </a:rPr>
              <a:t>프로젝트 최종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3. DataBase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92398" y="2241218"/>
            <a:ext cx="10253178" cy="1729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theater_seat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3388" y="2777835"/>
          <a:ext cx="4541393" cy="3789916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4601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853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5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조건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play_num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fk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seat_row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seat_num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not null</a:t>
                      </a: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baseline="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5196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1478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42D118A2-F511-4159-8351-89E4063A1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19977" y="2777835"/>
          <a:ext cx="4541393" cy="393192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4601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853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5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46027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컬럼명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>
                          <a:latin typeface="Arial" charset="0"/>
                          <a:ea typeface="Arial" charset="0"/>
                        </a:rPr>
                        <a:t>Data type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조건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337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credit_num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primary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key</a:t>
                      </a:r>
                      <a:endParaRPr lang="en-US" altLang="ko-KR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3379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play_num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fk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3379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seat_row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not null</a:t>
                      </a: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baseline="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46027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seat_num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number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</a:t>
                      </a:r>
                      <a:r>
                        <a:rPr lang="en-US" altLang="ko-KR" sz="1200" b="0" kern="1200" baseline="0" smtClean="0">
                          <a:latin typeface="Arial" charset="0"/>
                          <a:ea typeface="Arial" charset="0"/>
                        </a:rPr>
                        <a:t>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787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buyer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Varchar2(30) 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hp1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Varchar2(3) 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35434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hp2</a:t>
                      </a: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hp3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Varchar2(4) </a:t>
                      </a: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Varchar2(4) </a:t>
                      </a: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marR="0" lvl="0" indent="0" algn="l" defTabSz="914400" rtl="0" eaLnBrk="0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latin typeface="Arial" charset="0"/>
                          <a:ea typeface="Arial" charset="0"/>
                        </a:rPr>
                        <a:t>not null</a:t>
                      </a:r>
                      <a:endParaRPr lang="ko-KR" altLang="en-US" sz="1200" b="0" kern="1200" smtClean="0">
                        <a:latin typeface="Arial" charset="0"/>
                        <a:ea typeface="Arial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>
                        <a:latin typeface="Arial" charset="0"/>
                        <a:ea typeface="Arial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>
          <a:xfrm>
            <a:off x="5718987" y="2241217"/>
            <a:ext cx="10253178" cy="17295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+mn-ea"/>
              </a:rPr>
              <a:t>credit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60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52861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>
                <a:latin typeface="+mn-ea"/>
              </a:rPr>
              <a:t>4</a:t>
            </a:r>
            <a:r>
              <a:rPr lang="en-US" altLang="ko-KR" sz="2500" smtClean="0">
                <a:latin typeface="+mn-ea"/>
              </a:rPr>
              <a:t>. </a:t>
            </a:r>
            <a:r>
              <a:rPr lang="ko-KR" altLang="en-US" sz="2500" smtClean="0">
                <a:latin typeface="+mn-ea"/>
              </a:rPr>
              <a:t>구현 기능 및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61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86236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메인</a:t>
            </a:r>
            <a:endParaRPr lang="en-US" altLang="ko-KR" sz="200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200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1" y="2589718"/>
            <a:ext cx="6820931" cy="36365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37" y="3166273"/>
            <a:ext cx="5669373" cy="34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및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ko-KR" altLang="en-US" sz="2500" smtClean="0">
                <a:latin typeface="+mn-ea"/>
              </a:rPr>
              <a:t> 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62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86236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회원가입</a:t>
            </a:r>
            <a:endParaRPr lang="en-US" altLang="ko-KR" sz="200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81" y="2980257"/>
            <a:ext cx="4077269" cy="9431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81" y="4254034"/>
            <a:ext cx="4077269" cy="175643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251307" y="3059605"/>
            <a:ext cx="1380931" cy="134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bg1"/>
                </a:solidFill>
                <a:latin typeface="+mn-ea"/>
              </a:rPr>
              <a:t>840466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69" y="2980257"/>
            <a:ext cx="4451250" cy="30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및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63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86236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아이디 찾기</a:t>
            </a:r>
            <a:endParaRPr lang="en-US" altLang="ko-KR" sz="20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61" y="2893596"/>
            <a:ext cx="3315163" cy="22196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44" y="3691236"/>
            <a:ext cx="3248478" cy="15718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682" y="4365949"/>
            <a:ext cx="4258269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및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64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86236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비밀번호 찾기</a:t>
            </a:r>
            <a:endParaRPr lang="en-US" altLang="ko-KR" sz="20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870634"/>
            <a:ext cx="3200847" cy="2267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91" y="3706624"/>
            <a:ext cx="3143689" cy="16480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92" y="4470500"/>
            <a:ext cx="4239217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7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및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65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86236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회원정보 및 정보 수정</a:t>
            </a:r>
            <a:endParaRPr lang="en-US" altLang="ko-KR" sz="20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23" y="2870634"/>
            <a:ext cx="4728311" cy="20980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2872763"/>
            <a:ext cx="4305292" cy="12436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12" y="4576336"/>
            <a:ext cx="2981741" cy="1505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822" y="5230235"/>
            <a:ext cx="4210638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및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66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86236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영화 리스트 </a:t>
            </a:r>
            <a:r>
              <a:rPr lang="en-US" altLang="ko-KR" sz="2000" smtClean="0"/>
              <a:t>(</a:t>
            </a:r>
            <a:r>
              <a:rPr lang="ko-KR" altLang="en-US" sz="2000" smtClean="0"/>
              <a:t>무비 차트</a:t>
            </a:r>
            <a:r>
              <a:rPr lang="en-US" altLang="ko-KR" sz="2000" smtClean="0"/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16" y="2870634"/>
            <a:ext cx="8515788" cy="364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68155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및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67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86236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스낵바</a:t>
            </a:r>
            <a:endParaRPr lang="en-US" altLang="ko-KR" sz="20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492" y="2052686"/>
            <a:ext cx="2610378" cy="11215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51" y="2963984"/>
            <a:ext cx="3283423" cy="11739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790" y="3982966"/>
            <a:ext cx="2394080" cy="9364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245" y="4444055"/>
            <a:ext cx="2207623" cy="9701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434" y="5137404"/>
            <a:ext cx="2597622" cy="14738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48" y="2963984"/>
            <a:ext cx="5231956" cy="271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0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68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86236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2000" smtClean="0"/>
              <a:t>1: 1</a:t>
            </a:r>
            <a:r>
              <a:rPr lang="ko-KR" altLang="en-US" sz="2000"/>
              <a:t> </a:t>
            </a:r>
            <a:r>
              <a:rPr lang="ko-KR" altLang="en-US" sz="2000" smtClean="0"/>
              <a:t>문의 </a:t>
            </a:r>
            <a:r>
              <a:rPr lang="en-US" altLang="ko-KR" sz="2000" smtClean="0"/>
              <a:t>(</a:t>
            </a:r>
            <a:r>
              <a:rPr lang="ko-KR" altLang="en-US" sz="2000" smtClean="0"/>
              <a:t>개인 문의 사항</a:t>
            </a:r>
            <a:r>
              <a:rPr lang="en-US" altLang="ko-KR" sz="2000" smtClean="0"/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r="5312"/>
          <a:stretch/>
        </p:blipFill>
        <p:spPr>
          <a:xfrm>
            <a:off x="1073762" y="2870634"/>
            <a:ext cx="4728635" cy="9019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62" y="3884916"/>
            <a:ext cx="4728635" cy="25168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774" y="2892550"/>
            <a:ext cx="4160054" cy="117278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774" y="4269238"/>
            <a:ext cx="4728635" cy="8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69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86236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공지사항</a:t>
            </a:r>
            <a:endParaRPr lang="en-US" altLang="ko-KR" sz="20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348"/>
          <a:stretch/>
        </p:blipFill>
        <p:spPr>
          <a:xfrm>
            <a:off x="838199" y="2955131"/>
            <a:ext cx="4577897" cy="12604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207" y="2955132"/>
            <a:ext cx="4924584" cy="127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9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9DE779FB-8E88-405D-8130-B2B35914DD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" b="24700"/>
          <a:stretch>
            <a:fillRect/>
          </a:stretch>
        </p:blipFill>
        <p:spPr>
          <a:xfrm>
            <a:off x="1162947" y="2894819"/>
            <a:ext cx="9478777" cy="3634663"/>
          </a:xfrm>
          <a:prstGeom prst="rect">
            <a:avLst/>
          </a:prstGeom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82FFBFC8-5980-4E1E-A398-64D88BF31DAD}"/>
              </a:ext>
            </a:extLst>
          </p:cNvPr>
          <p:cNvSpPr txBox="1">
            <a:spLocks/>
          </p:cNvSpPr>
          <p:nvPr/>
        </p:nvSpPr>
        <p:spPr>
          <a:xfrm>
            <a:off x="700687" y="1008619"/>
            <a:ext cx="9047017" cy="64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프로젝트 추진 및 일정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5ABBFFC1-6870-4863-96B2-3AC5EB3FD4D5}"/>
              </a:ext>
            </a:extLst>
          </p:cNvPr>
          <p:cNvSpPr txBox="1">
            <a:spLocks/>
          </p:cNvSpPr>
          <p:nvPr/>
        </p:nvSpPr>
        <p:spPr>
          <a:xfrm>
            <a:off x="830871" y="2027795"/>
            <a:ext cx="7504540" cy="173404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ko-KR" altLang="ko-KR">
                <a:latin typeface="+mn-ea"/>
              </a:rPr>
              <a:t>② </a:t>
            </a:r>
            <a:r>
              <a:rPr lang="en-US" altLang="ko-KR" b="1" smtClean="0">
                <a:latin typeface="+mn-ea"/>
              </a:rPr>
              <a:t>WBS (</a:t>
            </a:r>
            <a:r>
              <a:rPr lang="ko-KR" altLang="en-US" b="1" smtClean="0">
                <a:latin typeface="+mn-ea"/>
              </a:rPr>
              <a:t>작업 분해 구조도</a:t>
            </a:r>
            <a:r>
              <a:rPr lang="en-US" altLang="ko-KR" b="1" smtClean="0">
                <a:latin typeface="+mn-ea"/>
              </a:rPr>
              <a:t>)</a:t>
            </a:r>
            <a:endParaRPr lang="ko-KR" altLang="en-US" smtClean="0">
              <a:latin typeface="+mn-ea"/>
            </a:endParaRPr>
          </a:p>
          <a:p>
            <a:pPr marL="0" indent="0" fontAlgn="base">
              <a:buFont typeface="Wingdings 2" charset="2"/>
              <a:buNone/>
            </a:pPr>
            <a:endParaRPr lang="ko-KR" altLang="en-US" sz="1400" smtClean="0"/>
          </a:p>
          <a:p>
            <a:pPr marL="0" indent="0">
              <a:buFont typeface="Wingdings 2" charset="2"/>
              <a:buNone/>
            </a:pPr>
            <a:r>
              <a:rPr lang="ko-KR" altLang="en-US" sz="1400" b="1" smtClean="0"/>
              <a:t> </a:t>
            </a:r>
            <a:endParaRPr lang="ko-KR" alt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50535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70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86236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영화관 정보</a:t>
            </a:r>
            <a:endParaRPr lang="en-US" altLang="ko-KR" sz="20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73" y="3083741"/>
            <a:ext cx="7449590" cy="1514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064" y="2510716"/>
            <a:ext cx="1667108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3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71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719978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영화 상세 정보</a:t>
            </a:r>
            <a:endParaRPr lang="en-US" altLang="ko-KR" sz="20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0" y="2765153"/>
            <a:ext cx="3614501" cy="37027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130" y="4616539"/>
            <a:ext cx="3697148" cy="19807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68369"/>
            <a:ext cx="3382601" cy="36995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520" y="4619675"/>
            <a:ext cx="3740190" cy="19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72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719978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리뷰 작성</a:t>
            </a:r>
            <a:endParaRPr lang="en-US" altLang="ko-KR" sz="200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690428"/>
            <a:ext cx="4266090" cy="37795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353" y="3111160"/>
            <a:ext cx="6055418" cy="27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73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719978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영화 예매</a:t>
            </a:r>
            <a:endParaRPr lang="en-US" altLang="ko-KR" sz="200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23" y="2820257"/>
            <a:ext cx="5540312" cy="21708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383" y="2368325"/>
            <a:ext cx="4645327" cy="41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74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719978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영화 예매</a:t>
            </a:r>
            <a:endParaRPr lang="en-US" altLang="ko-KR" sz="200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9" y="2690428"/>
            <a:ext cx="4629150" cy="2438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410" y="3037277"/>
            <a:ext cx="6041028" cy="17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75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719978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영화 예매</a:t>
            </a:r>
            <a:endParaRPr lang="en-US" altLang="ko-KR" sz="2000" smtClean="0"/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814" y="2499715"/>
            <a:ext cx="5514197" cy="384510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07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76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719978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비회원 영화 예매</a:t>
            </a:r>
            <a:endParaRPr lang="en-US" altLang="ko-KR" sz="20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22" y="2799738"/>
            <a:ext cx="2732678" cy="12982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3" y="4362637"/>
            <a:ext cx="5540312" cy="21708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241" y="2425905"/>
            <a:ext cx="4645327" cy="41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1086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77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719978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예매 확인</a:t>
            </a:r>
            <a:endParaRPr lang="en-US" altLang="ko-KR" sz="200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022" y="3230754"/>
            <a:ext cx="3346992" cy="18118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60" y="5507768"/>
            <a:ext cx="5189317" cy="664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60" y="3230754"/>
            <a:ext cx="2573009" cy="17508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891" y="5573084"/>
            <a:ext cx="5493980" cy="519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4960" y="2751872"/>
            <a:ext cx="219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회원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86022" y="2751872"/>
            <a:ext cx="219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비회원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0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관리자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1086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78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90757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관리자 페이지 메인</a:t>
            </a:r>
            <a:endParaRPr lang="en-US" altLang="ko-KR" sz="20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62" y="3012443"/>
            <a:ext cx="10062697" cy="3304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247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관리자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79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90757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공지사항 및 </a:t>
            </a:r>
            <a:r>
              <a:rPr lang="en-US" altLang="ko-KR" sz="2000" smtClean="0"/>
              <a:t>1 : 1 </a:t>
            </a:r>
            <a:r>
              <a:rPr lang="ko-KR" altLang="en-US" sz="2000" smtClean="0"/>
              <a:t>문의 관리</a:t>
            </a:r>
            <a:endParaRPr lang="en-US" altLang="ko-KR" sz="20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3008595"/>
            <a:ext cx="4024781" cy="26943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26" y="2316627"/>
            <a:ext cx="4552950" cy="13839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626" y="3841084"/>
            <a:ext cx="4552950" cy="28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63314F6-8D8B-4119-B1FA-84C497F4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66" y="1758508"/>
            <a:ext cx="8534400" cy="286274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ko-KR" sz="1600" smtClean="0">
                <a:latin typeface="+mn-ea"/>
              </a:rPr>
              <a:t>③</a:t>
            </a:r>
            <a:r>
              <a:rPr lang="en-US" altLang="ko-KR" sz="1600" smtClean="0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 연구방법론 </a:t>
            </a:r>
            <a:endParaRPr lang="en-US" altLang="ko-KR" sz="1600" b="1">
              <a:latin typeface="+mn-ea"/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sz="1400" b="1" smtClean="0">
                <a:latin typeface="+mn-ea"/>
              </a:rPr>
              <a:t>사례</a:t>
            </a:r>
            <a:r>
              <a:rPr lang="ko-KR" altLang="en-US" sz="1400" b="1">
                <a:latin typeface="+mn-ea"/>
              </a:rPr>
              <a:t> 연구 </a:t>
            </a:r>
            <a:r>
              <a:rPr lang="en-US" altLang="ko-KR" sz="1400" b="1">
                <a:latin typeface="+mn-ea"/>
              </a:rPr>
              <a:t>(Case study) </a:t>
            </a:r>
            <a:endParaRPr lang="ko-KR" altLang="en-US" sz="140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 b="1" smtClean="0">
                <a:latin typeface="+mn-ea"/>
              </a:rPr>
              <a:t>	(</a:t>
            </a:r>
            <a:r>
              <a:rPr lang="en-US" altLang="ko-KR" sz="1400" b="1">
                <a:latin typeface="+mn-ea"/>
              </a:rPr>
              <a:t>a) </a:t>
            </a:r>
            <a:r>
              <a:rPr lang="ko-KR" altLang="en-US" sz="1400" b="1">
                <a:latin typeface="+mn-ea"/>
              </a:rPr>
              <a:t>영화 예매 시스템 혹은 유사 시스템을 갖춘 다양한 웹 페이지들에  대한 심층적 조사 및 </a:t>
            </a:r>
            <a:r>
              <a:rPr lang="ko-KR" altLang="en-US" sz="1400" b="1" smtClean="0">
                <a:latin typeface="+mn-ea"/>
              </a:rPr>
              <a:t>분석</a:t>
            </a:r>
            <a:endParaRPr lang="en-US" altLang="ko-KR" sz="1400">
              <a:latin typeface="+mn-ea"/>
            </a:endParaRPr>
          </a:p>
          <a:p>
            <a:pPr marL="0" indent="0" fontAlgn="base">
              <a:buNone/>
            </a:pPr>
            <a:r>
              <a:rPr lang="en-US" altLang="ko-KR" sz="1400" smtClean="0">
                <a:latin typeface="+mn-ea"/>
              </a:rPr>
              <a:t>	    - </a:t>
            </a:r>
            <a:r>
              <a:rPr lang="ko-KR" altLang="en-US" sz="1400" smtClean="0">
                <a:latin typeface="+mn-ea"/>
              </a:rPr>
              <a:t>기존의</a:t>
            </a:r>
            <a:r>
              <a:rPr lang="ko-KR" altLang="en-US" sz="1400">
                <a:latin typeface="+mn-ea"/>
              </a:rPr>
              <a:t> 다양한 영화 예매 사이트들에 접속하여 기능들과 디자인을 </a:t>
            </a:r>
            <a:r>
              <a:rPr lang="ko-KR" altLang="en-US" sz="1400" smtClean="0">
                <a:latin typeface="+mn-ea"/>
              </a:rPr>
              <a:t>비교 분석한다</a:t>
            </a:r>
            <a:r>
              <a:rPr lang="en-US" altLang="ko-KR" sz="1400" smtClean="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  <a:p>
            <a:pPr marL="0" indent="0" fontAlgn="base">
              <a:buNone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5F684F3-343A-47B0-AB44-1BFD8CC1D49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744" y="3785193"/>
            <a:ext cx="4039903" cy="26475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7EF693A-DBE3-4497-A15C-DD14680E16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91062" y="3785193"/>
            <a:ext cx="4477241" cy="2647596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프로젝트 추진 및 일정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8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30079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관리자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80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90757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회원 목록 보기</a:t>
            </a:r>
            <a:endParaRPr lang="en-US" altLang="ko-KR" sz="20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47" y="3204274"/>
            <a:ext cx="8345065" cy="2667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0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관리자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81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90757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회원 검색</a:t>
            </a:r>
            <a:endParaRPr lang="en-US" altLang="ko-KR" sz="20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41" y="3127432"/>
            <a:ext cx="4687583" cy="11804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41" y="4754980"/>
            <a:ext cx="9917821" cy="13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2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관리자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82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90757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스낵바 카테고리 등록 및 추가</a:t>
            </a:r>
            <a:endParaRPr lang="en-US" altLang="ko-KR" sz="20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1" y="3152935"/>
            <a:ext cx="4938441" cy="2231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53" y="3152936"/>
            <a:ext cx="4892196" cy="22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5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관리자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83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0" y="1907579"/>
            <a:ext cx="6030429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err="1" smtClean="0"/>
              <a:t>스낵바</a:t>
            </a:r>
            <a:r>
              <a:rPr lang="ko-KR" altLang="en-US" sz="2000" smtClean="0"/>
              <a:t> 상품 등록 </a:t>
            </a:r>
            <a:r>
              <a:rPr lang="en-US" altLang="ko-KR" sz="2000" smtClean="0"/>
              <a:t>/ </a:t>
            </a:r>
            <a:r>
              <a:rPr lang="ko-KR" altLang="en-US" sz="2000" smtClean="0"/>
              <a:t>추가 및 목록 확인</a:t>
            </a:r>
            <a:endParaRPr lang="en-US" altLang="ko-KR" sz="20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6" y="2917709"/>
            <a:ext cx="4856392" cy="27109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35" y="2917708"/>
            <a:ext cx="6013647" cy="271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관리자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84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90757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영화 추가</a:t>
            </a:r>
            <a:endParaRPr lang="en-US" altLang="ko-KR" sz="2000" smtClean="0"/>
          </a:p>
        </p:txBody>
      </p:sp>
      <p:pic>
        <p:nvPicPr>
          <p:cNvPr id="10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81" y="2870634"/>
            <a:ext cx="2795402" cy="338736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546" y="3052438"/>
            <a:ext cx="2795402" cy="33873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883" y="2938129"/>
            <a:ext cx="4175493" cy="337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5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관리자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85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90757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영화관 등록 및 추가 </a:t>
            </a:r>
            <a:endParaRPr lang="en-US" altLang="ko-KR" sz="200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410" y="3056463"/>
            <a:ext cx="4858024" cy="29462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3056463"/>
            <a:ext cx="3943788" cy="29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관리자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86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90757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영화관 등록 및 추가 </a:t>
            </a:r>
            <a:endParaRPr lang="en-US" altLang="ko-KR" sz="200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786" y="3709774"/>
            <a:ext cx="5983223" cy="17198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23" y="2968709"/>
            <a:ext cx="2053714" cy="334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관리자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87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90757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/>
              <a:t>영화관 상영관 별 영화 추가 </a:t>
            </a:r>
            <a:endParaRPr lang="en-US" altLang="ko-KR" sz="200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49" y="2878029"/>
            <a:ext cx="3385700" cy="3491091"/>
          </a:xfrm>
          <a:prstGeom prst="rect">
            <a:avLst/>
          </a:prstGeom>
        </p:spPr>
      </p:pic>
      <p:pic>
        <p:nvPicPr>
          <p:cNvPr id="12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409" y="2555926"/>
            <a:ext cx="5334000" cy="207863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409" y="4864170"/>
            <a:ext cx="53340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4. </a:t>
            </a:r>
            <a:r>
              <a:rPr lang="ko-KR" altLang="en-US" sz="2500" smtClean="0">
                <a:latin typeface="+mn-ea"/>
              </a:rPr>
              <a:t>구현 기능 페이지 </a:t>
            </a:r>
            <a:r>
              <a:rPr lang="en-US" altLang="ko-KR" sz="2500" smtClean="0">
                <a:latin typeface="+mn-ea"/>
              </a:rPr>
              <a:t>(</a:t>
            </a:r>
            <a:r>
              <a:rPr lang="ko-KR" altLang="en-US" sz="2500" smtClean="0">
                <a:latin typeface="+mn-ea"/>
              </a:rPr>
              <a:t>관리자</a:t>
            </a:r>
            <a:r>
              <a:rPr lang="en-US" altLang="ko-KR" sz="2500">
                <a:latin typeface="+mn-ea"/>
              </a:rPr>
              <a:t> </a:t>
            </a:r>
            <a:r>
              <a:rPr lang="en-US" altLang="ko-KR" sz="2500" smtClean="0">
                <a:latin typeface="+mn-ea"/>
              </a:rPr>
              <a:t>/ </a:t>
            </a:r>
            <a:r>
              <a:rPr lang="ko-KR" altLang="en-US" sz="2500" smtClean="0">
                <a:latin typeface="+mn-ea"/>
              </a:rPr>
              <a:t>사용자</a:t>
            </a:r>
            <a:r>
              <a:rPr lang="en-US" altLang="ko-KR" sz="2500" smtClean="0">
                <a:latin typeface="+mn-ea"/>
              </a:rPr>
              <a:t>)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88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09411" y="1907579"/>
            <a:ext cx="4077138" cy="12966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err="1" smtClean="0"/>
              <a:t>네비게이션</a:t>
            </a:r>
            <a:endParaRPr lang="en-US" altLang="ko-KR" sz="200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13" y="2878029"/>
            <a:ext cx="8228691" cy="31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2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5. </a:t>
            </a:r>
            <a:r>
              <a:rPr lang="ko-KR" altLang="en-US" sz="2500" smtClean="0">
                <a:latin typeface="+mn-ea"/>
              </a:rPr>
              <a:t>프로젝트 평가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89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18712" y="2241218"/>
            <a:ext cx="11203080" cy="39157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ko-KR" sz="2000" smtClean="0">
                <a:latin typeface="+mn-ea"/>
              </a:rPr>
              <a:t>①</a:t>
            </a:r>
            <a:r>
              <a:rPr lang="en-US" altLang="ko-KR" sz="2000" smtClean="0">
                <a:latin typeface="+mn-ea"/>
              </a:rPr>
              <a:t> </a:t>
            </a:r>
            <a:r>
              <a:rPr lang="ko-KR" altLang="en-US" sz="2000" smtClean="0">
                <a:latin typeface="+mn-ea"/>
              </a:rPr>
              <a:t>프로젝트 중 힘들었던 점과 아쉬운 점</a:t>
            </a:r>
            <a:endParaRPr lang="en-US" altLang="ko-KR" sz="20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smtClean="0">
                <a:latin typeface="+mn-ea"/>
              </a:rPr>
              <a:t>힘들었던 점</a:t>
            </a:r>
            <a:endParaRPr lang="en-US" altLang="ko-KR" sz="2000" smtClean="0">
              <a:latin typeface="+mn-ea"/>
            </a:endParaRPr>
          </a:p>
          <a:p>
            <a:pPr marL="0" indent="0">
              <a:buNone/>
            </a:pPr>
            <a:r>
              <a:rPr lang="en-US" altLang="ko-KR" smtClean="0">
                <a:latin typeface="+mn-ea"/>
              </a:rPr>
              <a:t>	</a:t>
            </a:r>
            <a:r>
              <a:rPr lang="ko-KR" altLang="en-US" smtClean="0">
                <a:latin typeface="+mn-ea"/>
              </a:rPr>
              <a:t>* </a:t>
            </a:r>
            <a:r>
              <a:rPr lang="ko-KR" altLang="en-US" err="1" smtClean="0">
                <a:latin typeface="+mn-ea"/>
              </a:rPr>
              <a:t>반응형</a:t>
            </a:r>
            <a:r>
              <a:rPr lang="ko-KR" altLang="en-US" smtClean="0">
                <a:latin typeface="+mn-ea"/>
              </a:rPr>
              <a:t> 웹 제작이 생각보다 쉽지 않아 최대한으로 노력했지만</a:t>
            </a:r>
            <a:r>
              <a:rPr lang="en-US" altLang="ko-KR" smtClean="0">
                <a:latin typeface="+mn-ea"/>
              </a:rPr>
              <a:t>, </a:t>
            </a:r>
            <a:r>
              <a:rPr lang="ko-KR" altLang="en-US" smtClean="0">
                <a:latin typeface="+mn-ea"/>
              </a:rPr>
              <a:t>결국 구현에 실패했다</a:t>
            </a:r>
            <a:r>
              <a:rPr lang="en-US" altLang="ko-KR" smtClean="0">
                <a:latin typeface="+mn-ea"/>
              </a:rPr>
              <a:t>.</a:t>
            </a:r>
          </a:p>
          <a:p>
            <a:endParaRPr lang="en-US" altLang="ko-KR" smtClean="0">
              <a:latin typeface="+mn-ea"/>
            </a:endParaRPr>
          </a:p>
          <a:p>
            <a:pPr marL="0" indent="0">
              <a:buNone/>
            </a:pPr>
            <a:r>
              <a:rPr lang="en-US" altLang="ko-KR" smtClean="0">
                <a:latin typeface="+mn-ea"/>
              </a:rPr>
              <a:t>	</a:t>
            </a:r>
            <a:r>
              <a:rPr lang="ko-KR" altLang="en-US" smtClean="0">
                <a:latin typeface="+mn-ea"/>
              </a:rPr>
              <a:t>* 처음에 취업용 포트폴리오에 유리하다는 </a:t>
            </a:r>
            <a:r>
              <a:rPr lang="en-US" altLang="ko-KR" smtClean="0">
                <a:latin typeface="+mn-ea"/>
              </a:rPr>
              <a:t>Oracle DB</a:t>
            </a:r>
            <a:r>
              <a:rPr lang="ko-KR" altLang="en-US" smtClean="0">
                <a:latin typeface="+mn-ea"/>
              </a:rPr>
              <a:t>를</a:t>
            </a:r>
            <a:r>
              <a:rPr lang="en-US" altLang="ko-KR" smtClean="0">
                <a:latin typeface="+mn-ea"/>
              </a:rPr>
              <a:t> </a:t>
            </a:r>
            <a:r>
              <a:rPr lang="ko-KR" altLang="en-US" smtClean="0">
                <a:latin typeface="+mn-ea"/>
              </a:rPr>
              <a:t>사용해 해당 프로젝트를 완성했지만</a:t>
            </a:r>
            <a:r>
              <a:rPr lang="en-US" altLang="ko-KR" smtClean="0">
                <a:latin typeface="+mn-ea"/>
              </a:rPr>
              <a:t>, </a:t>
            </a:r>
          </a:p>
          <a:p>
            <a:pPr marL="0" indent="0">
              <a:buFont typeface="Wingdings 2" charset="2"/>
              <a:buNone/>
            </a:pPr>
            <a:r>
              <a:rPr lang="en-US" altLang="ko-KR" smtClean="0">
                <a:latin typeface="+mn-ea"/>
              </a:rPr>
              <a:t>        </a:t>
            </a:r>
            <a:r>
              <a:rPr lang="ko-KR" altLang="en-US" smtClean="0">
                <a:latin typeface="+mn-ea"/>
              </a:rPr>
              <a:t>라이선스와 비용 때문에 </a:t>
            </a:r>
            <a:r>
              <a:rPr lang="en-US" altLang="ko-KR" smtClean="0">
                <a:latin typeface="+mn-ea"/>
              </a:rPr>
              <a:t>Oracle DB</a:t>
            </a:r>
            <a:r>
              <a:rPr lang="ko-KR" altLang="en-US" smtClean="0">
                <a:latin typeface="+mn-ea"/>
              </a:rPr>
              <a:t> 웹 </a:t>
            </a:r>
            <a:r>
              <a:rPr lang="ko-KR" altLang="en-US" err="1" smtClean="0">
                <a:latin typeface="+mn-ea"/>
              </a:rPr>
              <a:t>호스팅을</a:t>
            </a:r>
            <a:r>
              <a:rPr lang="ko-KR" altLang="en-US" smtClean="0">
                <a:latin typeface="+mn-ea"/>
              </a:rPr>
              <a:t> 지원하는 사설 업체들이 없어</a:t>
            </a:r>
            <a:r>
              <a:rPr lang="en-US" altLang="ko-KR" smtClean="0">
                <a:latin typeface="+mn-ea"/>
              </a:rPr>
              <a:t>, </a:t>
            </a:r>
            <a:r>
              <a:rPr lang="ko-KR" altLang="en-US" smtClean="0">
                <a:latin typeface="+mn-ea"/>
              </a:rPr>
              <a:t>막판에</a:t>
            </a:r>
            <a:r>
              <a:rPr lang="en-US" altLang="ko-KR" smtClean="0">
                <a:latin typeface="+mn-ea"/>
              </a:rPr>
              <a:t> DB</a:t>
            </a:r>
            <a:r>
              <a:rPr lang="ko-KR" altLang="en-US" smtClean="0">
                <a:latin typeface="+mn-ea"/>
              </a:rPr>
              <a:t>를 </a:t>
            </a:r>
            <a:endParaRPr lang="en-US" altLang="ko-KR" smtClean="0">
              <a:latin typeface="+mn-ea"/>
            </a:endParaRPr>
          </a:p>
          <a:p>
            <a:pPr marL="0" indent="0">
              <a:buFont typeface="Wingdings 2" charset="2"/>
              <a:buNone/>
            </a:pPr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    MySQL </a:t>
            </a:r>
            <a:r>
              <a:rPr lang="ko-KR" altLang="en-US" smtClean="0">
                <a:latin typeface="+mn-ea"/>
              </a:rPr>
              <a:t>로 바꾸었다</a:t>
            </a:r>
            <a:r>
              <a:rPr lang="en-US" altLang="ko-KR" smtClean="0">
                <a:latin typeface="+mn-ea"/>
              </a:rPr>
              <a:t>. </a:t>
            </a:r>
            <a:r>
              <a:rPr lang="ko-KR" altLang="en-US" smtClean="0">
                <a:latin typeface="+mn-ea"/>
              </a:rPr>
              <a:t>그러나 이 과정에서도 </a:t>
            </a:r>
            <a:r>
              <a:rPr lang="en-US" altLang="ko-KR" smtClean="0">
                <a:latin typeface="+mn-ea"/>
              </a:rPr>
              <a:t>Oracle DB</a:t>
            </a:r>
            <a:r>
              <a:rPr lang="ko-KR" altLang="en-US" smtClean="0">
                <a:latin typeface="+mn-ea"/>
              </a:rPr>
              <a:t>와 </a:t>
            </a:r>
            <a:r>
              <a:rPr lang="en-US" altLang="ko-KR" smtClean="0">
                <a:latin typeface="+mn-ea"/>
              </a:rPr>
              <a:t>MySQL</a:t>
            </a:r>
            <a:r>
              <a:rPr lang="ko-KR" altLang="en-US" smtClean="0">
                <a:latin typeface="+mn-ea"/>
              </a:rPr>
              <a:t>의 문법이 약간 달라</a:t>
            </a:r>
            <a:r>
              <a:rPr lang="en-US" altLang="ko-KR">
                <a:latin typeface="+mn-ea"/>
              </a:rPr>
              <a:t> </a:t>
            </a:r>
            <a:r>
              <a:rPr lang="ko-KR" altLang="en-US" smtClean="0">
                <a:latin typeface="+mn-ea"/>
              </a:rPr>
              <a:t>난항을 </a:t>
            </a:r>
            <a:endParaRPr lang="en-US" altLang="ko-KR" smtClean="0">
              <a:latin typeface="+mn-ea"/>
            </a:endParaRPr>
          </a:p>
          <a:p>
            <a:pPr marL="0" indent="0">
              <a:buFont typeface="Wingdings 2" charset="2"/>
              <a:buNone/>
            </a:pPr>
            <a:r>
              <a:rPr lang="en-US" altLang="ko-KR">
                <a:latin typeface="+mn-ea"/>
              </a:rPr>
              <a:t> </a:t>
            </a:r>
            <a:r>
              <a:rPr lang="en-US" altLang="ko-KR" smtClean="0">
                <a:latin typeface="+mn-ea"/>
              </a:rPr>
              <a:t>       </a:t>
            </a:r>
            <a:r>
              <a:rPr lang="ko-KR" altLang="en-US" smtClean="0">
                <a:latin typeface="+mn-ea"/>
              </a:rPr>
              <a:t>겪었다</a:t>
            </a:r>
            <a:r>
              <a:rPr lang="en-US" altLang="ko-KR" smtClean="0">
                <a:latin typeface="+mn-ea"/>
              </a:rPr>
              <a:t>. (</a:t>
            </a:r>
            <a:r>
              <a:rPr lang="ko-KR" altLang="en-US" smtClean="0">
                <a:latin typeface="+mn-ea"/>
              </a:rPr>
              <a:t>웹 </a:t>
            </a:r>
            <a:r>
              <a:rPr lang="ko-KR" altLang="en-US" err="1" smtClean="0">
                <a:latin typeface="+mn-ea"/>
              </a:rPr>
              <a:t>호스팅</a:t>
            </a:r>
            <a:r>
              <a:rPr lang="ko-KR" altLang="en-US" smtClean="0">
                <a:latin typeface="+mn-ea"/>
              </a:rPr>
              <a:t> 과정에서도 </a:t>
            </a:r>
            <a:r>
              <a:rPr lang="en-US" altLang="ko-KR" smtClean="0">
                <a:latin typeface="+mn-ea"/>
              </a:rPr>
              <a:t>MySQL</a:t>
            </a:r>
            <a:r>
              <a:rPr lang="ko-KR" altLang="en-US" smtClean="0">
                <a:latin typeface="+mn-ea"/>
              </a:rPr>
              <a:t>에서 </a:t>
            </a:r>
            <a:r>
              <a:rPr lang="en-US" altLang="ko-KR" err="1" smtClean="0">
                <a:latin typeface="+mn-ea"/>
              </a:rPr>
              <a:t>MariaDB</a:t>
            </a:r>
            <a:r>
              <a:rPr lang="en-US" altLang="ko-KR" smtClean="0">
                <a:latin typeface="+mn-ea"/>
              </a:rPr>
              <a:t> </a:t>
            </a:r>
            <a:r>
              <a:rPr lang="ko-KR" altLang="en-US" smtClean="0">
                <a:latin typeface="+mn-ea"/>
              </a:rPr>
              <a:t>로 바꾸었음</a:t>
            </a:r>
            <a:r>
              <a:rPr lang="en-US" altLang="ko-KR" smtClean="0">
                <a:latin typeface="+mn-ea"/>
              </a:rPr>
              <a:t>)</a:t>
            </a:r>
          </a:p>
          <a:p>
            <a:pPr marL="0" indent="0">
              <a:buFont typeface="Wingdings 2" charset="2"/>
              <a:buNone/>
            </a:pPr>
            <a:r>
              <a:rPr lang="en-US" altLang="ko-KR" smtClean="0">
                <a:latin typeface="+mn-ea"/>
              </a:rPr>
              <a:t>	    -&gt; </a:t>
            </a:r>
            <a:r>
              <a:rPr lang="ko-KR" altLang="en-US" smtClean="0">
                <a:latin typeface="+mn-ea"/>
              </a:rPr>
              <a:t>다행인 것은 </a:t>
            </a:r>
            <a:r>
              <a:rPr lang="en-US" altLang="ko-KR" smtClean="0">
                <a:latin typeface="+mn-ea"/>
              </a:rPr>
              <a:t>Spring Framework</a:t>
            </a:r>
            <a:r>
              <a:rPr lang="ko-KR" altLang="en-US" smtClean="0">
                <a:latin typeface="+mn-ea"/>
              </a:rPr>
              <a:t>를 사용했기 때문에 해당되는</a:t>
            </a:r>
            <a:r>
              <a:rPr lang="en-US" altLang="ko-KR" smtClean="0">
                <a:latin typeface="+mn-ea"/>
              </a:rPr>
              <a:t> XML(Mapper)</a:t>
            </a:r>
            <a:r>
              <a:rPr lang="ko-KR" altLang="en-US" smtClean="0">
                <a:latin typeface="+mn-ea"/>
              </a:rPr>
              <a:t>파일만 수정하면</a:t>
            </a:r>
            <a:endParaRPr lang="en-US" altLang="ko-KR" smtClean="0">
              <a:latin typeface="+mn-ea"/>
            </a:endParaRPr>
          </a:p>
          <a:p>
            <a:pPr marL="0" indent="0">
              <a:buFont typeface="Wingdings 2" charset="2"/>
              <a:buNone/>
            </a:pPr>
            <a:r>
              <a:rPr lang="ko-KR" altLang="en-US" smtClean="0">
                <a:latin typeface="+mn-ea"/>
              </a:rPr>
              <a:t>          </a:t>
            </a:r>
            <a:r>
              <a:rPr lang="en-US" altLang="ko-KR" smtClean="0">
                <a:latin typeface="+mn-ea"/>
              </a:rPr>
              <a:t>	   </a:t>
            </a:r>
            <a:r>
              <a:rPr lang="ko-KR" altLang="en-US" smtClean="0">
                <a:latin typeface="+mn-ea"/>
              </a:rPr>
              <a:t>되어 더 큰 불편함을 줄일 수 있었다</a:t>
            </a:r>
            <a:r>
              <a:rPr lang="en-US" altLang="ko-KR" smtClean="0">
                <a:latin typeface="+mn-ea"/>
              </a:rPr>
              <a:t>.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29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91831828-B7BB-4266-A27C-A231BBB663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1" y="2744794"/>
            <a:ext cx="4303559" cy="32303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FBF3813-3609-4A2D-A70B-5C7A3CB448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362" y="2744794"/>
            <a:ext cx="4785047" cy="3230337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500" smtClean="0">
                <a:latin typeface="+mn-ea"/>
              </a:rPr>
              <a:t>Ⅰ. </a:t>
            </a:r>
            <a:r>
              <a:rPr lang="ko-KR" altLang="en-US" sz="3500" smtClean="0">
                <a:latin typeface="+mn-ea"/>
              </a:rPr>
              <a:t>프로젝트 제안서</a:t>
            </a:r>
            <a:r>
              <a:rPr lang="en-US" altLang="ko-KR" sz="3500" smtClean="0">
                <a:latin typeface="+mn-ea"/>
              </a:rPr>
              <a:t/>
            </a:r>
            <a:br>
              <a:rPr lang="en-US" altLang="ko-KR" sz="3500" smtClean="0">
                <a:latin typeface="+mn-ea"/>
              </a:rPr>
            </a:br>
            <a:r>
              <a:rPr lang="en-US" altLang="ko-KR" sz="3500" smtClean="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2. </a:t>
            </a:r>
            <a:r>
              <a:rPr lang="ko-KR" altLang="en-US" sz="2500" smtClean="0">
                <a:latin typeface="+mn-ea"/>
              </a:rPr>
              <a:t>프로젝트 추진 및 일정</a:t>
            </a:r>
            <a:r>
              <a:rPr lang="en-US" altLang="ko-KR" smtClean="0">
                <a:latin typeface="+mn-ea"/>
              </a:rPr>
              <a:t/>
            </a:r>
            <a:br>
              <a:rPr lang="en-US" altLang="ko-KR" smtClean="0">
                <a:latin typeface="+mn-ea"/>
              </a:rPr>
            </a:br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35274" y="634481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9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17156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5. </a:t>
            </a:r>
            <a:r>
              <a:rPr lang="ko-KR" altLang="en-US" sz="2500" smtClean="0">
                <a:latin typeface="+mn-ea"/>
              </a:rPr>
              <a:t>프로젝트 평가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90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18712" y="2400950"/>
            <a:ext cx="11203080" cy="39157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200" smtClean="0">
                <a:latin typeface="+mn-ea"/>
              </a:rPr>
              <a:t>아쉬운 점</a:t>
            </a:r>
            <a:endParaRPr lang="en-US" altLang="ko-KR" sz="2200" smtClean="0">
              <a:latin typeface="+mn-ea"/>
            </a:endParaRPr>
          </a:p>
          <a:p>
            <a:pPr marL="0" indent="0">
              <a:buNone/>
            </a:pPr>
            <a:r>
              <a:rPr lang="en-US" altLang="ko-KR" smtClean="0">
                <a:latin typeface="+mn-ea"/>
              </a:rPr>
              <a:t>	</a:t>
            </a:r>
            <a:r>
              <a:rPr lang="ko-KR" altLang="en-US" sz="2000" smtClean="0">
                <a:latin typeface="+mn-ea"/>
              </a:rPr>
              <a:t>* 섬세하고 자연스러운 </a:t>
            </a:r>
            <a:r>
              <a:rPr lang="en-US" altLang="ko-KR" sz="2000" smtClean="0"/>
              <a:t>UI </a:t>
            </a:r>
            <a:r>
              <a:rPr lang="ko-KR" altLang="en-US" sz="2000" smtClean="0"/>
              <a:t>구현 부족  </a:t>
            </a:r>
            <a:endParaRPr lang="en-US" altLang="ko-KR" sz="2000" smtClean="0"/>
          </a:p>
          <a:p>
            <a:pPr marL="0" indent="0">
              <a:buNone/>
            </a:pPr>
            <a:endParaRPr lang="en-US" altLang="ko-KR" sz="2000"/>
          </a:p>
          <a:p>
            <a:pPr marL="0" indent="0">
              <a:buNone/>
            </a:pPr>
            <a:r>
              <a:rPr lang="en-US" altLang="ko-KR" sz="2000" smtClean="0"/>
              <a:t>	</a:t>
            </a:r>
            <a:r>
              <a:rPr lang="ko-KR" altLang="en-US" sz="2000" smtClean="0"/>
              <a:t>* 더 많은</a:t>
            </a:r>
            <a:r>
              <a:rPr lang="en-US" altLang="ko-KR" sz="2000" smtClean="0"/>
              <a:t>, </a:t>
            </a:r>
            <a:r>
              <a:rPr lang="ko-KR" altLang="en-US" sz="2000" smtClean="0"/>
              <a:t>세부적인 기능을 </a:t>
            </a:r>
            <a:r>
              <a:rPr lang="ko-KR" altLang="en-US" sz="2000"/>
              <a:t>추가하지 못한 </a:t>
            </a:r>
            <a:r>
              <a:rPr lang="ko-KR" altLang="en-US" sz="2000" smtClean="0"/>
              <a:t>점</a:t>
            </a:r>
            <a:endParaRPr lang="en-US" altLang="ko-KR" sz="2000" smtClean="0"/>
          </a:p>
          <a:p>
            <a:pPr marL="0" indent="0">
              <a:buNone/>
            </a:pPr>
            <a:endParaRPr lang="en-US" altLang="ko-KR" sz="2000"/>
          </a:p>
          <a:p>
            <a:pPr marL="0" indent="0">
              <a:buNone/>
            </a:pPr>
            <a:r>
              <a:rPr lang="en-US" altLang="ko-KR" sz="2000" smtClean="0">
                <a:latin typeface="+mn-ea"/>
              </a:rPr>
              <a:t>	</a:t>
            </a:r>
            <a:r>
              <a:rPr lang="ko-KR" altLang="en-US" sz="2000" smtClean="0">
                <a:latin typeface="+mn-ea"/>
              </a:rPr>
              <a:t>* </a:t>
            </a:r>
            <a:r>
              <a:rPr lang="ko-KR" altLang="en-US" sz="2000" err="1" smtClean="0">
                <a:latin typeface="+mn-ea"/>
              </a:rPr>
              <a:t>반응형</a:t>
            </a:r>
            <a:r>
              <a:rPr lang="ko-KR" altLang="en-US" sz="2000" smtClean="0">
                <a:latin typeface="+mn-ea"/>
              </a:rPr>
              <a:t> 웹 구현 실패</a:t>
            </a:r>
            <a:endParaRPr lang="en-US" altLang="ko-KR" sz="2000" smtClean="0">
              <a:latin typeface="+mn-ea"/>
            </a:endParaRPr>
          </a:p>
          <a:p>
            <a:endParaRPr lang="en-US" altLang="ko-KR" sz="20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>
                <a:latin typeface="+mn-ea"/>
              </a:rPr>
              <a:t>	</a:t>
            </a:r>
            <a:r>
              <a:rPr lang="ko-KR" altLang="en-US" sz="2000" smtClean="0">
                <a:latin typeface="+mn-ea"/>
              </a:rPr>
              <a:t>* </a:t>
            </a:r>
            <a:r>
              <a:rPr lang="en-US" altLang="ko-KR" sz="2000" smtClean="0"/>
              <a:t>AWS</a:t>
            </a:r>
            <a:r>
              <a:rPr lang="ko-KR" altLang="en-US" sz="2000" smtClean="0"/>
              <a:t>을 활용한 웹 </a:t>
            </a:r>
            <a:r>
              <a:rPr lang="ko-KR" altLang="en-US" sz="2000" err="1" smtClean="0"/>
              <a:t>호스팅</a:t>
            </a:r>
            <a:r>
              <a:rPr lang="ko-KR" altLang="en-US" sz="2000" smtClean="0"/>
              <a:t> 시도 중 </a:t>
            </a:r>
            <a:r>
              <a:rPr lang="ko-KR" altLang="en-US" sz="2000"/>
              <a:t>실패 </a:t>
            </a:r>
            <a:r>
              <a:rPr lang="en-US" altLang="ko-KR" sz="2000"/>
              <a:t>(</a:t>
            </a:r>
            <a:r>
              <a:rPr lang="ko-KR" altLang="en-US" sz="2000"/>
              <a:t>단순 사설 업체 </a:t>
            </a:r>
            <a:r>
              <a:rPr lang="ko-KR" altLang="en-US" sz="2000" err="1" smtClean="0"/>
              <a:t>호스팅</a:t>
            </a:r>
            <a:r>
              <a:rPr lang="ko-KR" altLang="en-US" sz="2000" smtClean="0"/>
              <a:t> 이용</a:t>
            </a:r>
            <a:r>
              <a:rPr lang="en-US" altLang="ko-KR" sz="20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73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5. </a:t>
            </a:r>
            <a:r>
              <a:rPr lang="ko-KR" altLang="en-US" sz="2500" smtClean="0">
                <a:latin typeface="+mn-ea"/>
              </a:rPr>
              <a:t>프로젝트 평가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91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18712" y="2393618"/>
            <a:ext cx="11712381" cy="446438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ko-KR" sz="1900" smtClean="0">
                <a:latin typeface="+mn-ea"/>
              </a:rPr>
              <a:t>② </a:t>
            </a:r>
            <a:r>
              <a:rPr lang="ko-KR" altLang="en-US" sz="1900" smtClean="0">
                <a:latin typeface="+mn-ea"/>
              </a:rPr>
              <a:t>프로젝트 자체 평가 및 팀원 별 총 기여도</a:t>
            </a:r>
            <a:endParaRPr lang="en-US" altLang="ko-KR" sz="1900" smtClean="0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700" smtClean="0">
                <a:latin typeface="+mn-ea"/>
              </a:rPr>
              <a:t>프로젝트 자체 평가 </a:t>
            </a:r>
            <a:endParaRPr lang="en-US" altLang="ko-KR" sz="1700" smtClean="0">
              <a:latin typeface="+mn-ea"/>
            </a:endParaRPr>
          </a:p>
          <a:p>
            <a:pPr marL="0" indent="0">
              <a:buNone/>
            </a:pPr>
            <a:r>
              <a:rPr lang="en-US" altLang="ko-KR" smtClean="0">
                <a:latin typeface="+mn-ea"/>
              </a:rPr>
              <a:t>	</a:t>
            </a:r>
            <a:r>
              <a:rPr lang="ko-KR" altLang="en-US" sz="1600" smtClean="0">
                <a:latin typeface="+mn-ea"/>
              </a:rPr>
              <a:t>* 계획했던 </a:t>
            </a:r>
            <a:r>
              <a:rPr lang="ko-KR" altLang="en-US" sz="1600" err="1" smtClean="0">
                <a:latin typeface="+mn-ea"/>
              </a:rPr>
              <a:t>반응형</a:t>
            </a:r>
            <a:r>
              <a:rPr lang="ko-KR" altLang="en-US" sz="1600" smtClean="0">
                <a:latin typeface="+mn-ea"/>
              </a:rPr>
              <a:t> 웹 구현에 실패했다는 점에서 점수가 깎일 수 있지만 난이도와 구현을 위한</a:t>
            </a: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1600" smtClean="0">
                <a:latin typeface="+mn-ea"/>
              </a:rPr>
              <a:t>        노력을 고려했을 때 시도만으로도 만족하는 경험이 되었다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ko-KR" altLang="en-US" sz="1600" smtClean="0">
                <a:latin typeface="+mn-ea"/>
              </a:rPr>
              <a:t>* 단순해 보일 수 있지만 생각 외로 매우 복잡했던 기능들을 </a:t>
            </a:r>
            <a:r>
              <a:rPr lang="en-US" altLang="ko-KR" sz="1600" smtClean="0">
                <a:latin typeface="+mn-ea"/>
              </a:rPr>
              <a:t>90% </a:t>
            </a:r>
            <a:r>
              <a:rPr lang="ko-KR" altLang="en-US" sz="1600" smtClean="0">
                <a:latin typeface="+mn-ea"/>
              </a:rPr>
              <a:t>이상 구현했다는 점에서 </a:t>
            </a: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  </a:t>
            </a:r>
            <a:r>
              <a:rPr lang="ko-KR" altLang="en-US" sz="1600" smtClean="0">
                <a:latin typeface="+mn-ea"/>
              </a:rPr>
              <a:t>점수를 주고 싶다</a:t>
            </a:r>
            <a:r>
              <a:rPr lang="en-US" altLang="ko-KR" sz="1600" smtClean="0">
                <a:latin typeface="+mn-ea"/>
              </a:rPr>
              <a:t>. </a:t>
            </a:r>
            <a:r>
              <a:rPr lang="ko-KR" altLang="en-US" sz="1600" smtClean="0">
                <a:latin typeface="+mn-ea"/>
              </a:rPr>
              <a:t>또한 주어진 시간에 비해 많은 것을 구현했다고 생각한다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ko-KR" altLang="en-US" sz="1600" smtClean="0">
                <a:latin typeface="+mn-ea"/>
              </a:rPr>
              <a:t>* 웹 사이트 제작 하나로 백 </a:t>
            </a:r>
            <a:r>
              <a:rPr lang="ko-KR" altLang="en-US" sz="1600" err="1" smtClean="0">
                <a:latin typeface="+mn-ea"/>
              </a:rPr>
              <a:t>엔드와</a:t>
            </a:r>
            <a:r>
              <a:rPr lang="ko-KR" altLang="en-US" sz="1600" smtClean="0">
                <a:latin typeface="+mn-ea"/>
              </a:rPr>
              <a:t> </a:t>
            </a:r>
            <a:r>
              <a:rPr lang="ko-KR" altLang="en-US" sz="1600" err="1" smtClean="0">
                <a:latin typeface="+mn-ea"/>
              </a:rPr>
              <a:t>프론트</a:t>
            </a:r>
            <a:r>
              <a:rPr lang="ko-KR" altLang="en-US" sz="1600" smtClean="0">
                <a:latin typeface="+mn-ea"/>
              </a:rPr>
              <a:t> </a:t>
            </a:r>
            <a:r>
              <a:rPr lang="ko-KR" altLang="en-US" sz="1600" err="1" smtClean="0">
                <a:latin typeface="+mn-ea"/>
              </a:rPr>
              <a:t>엔드</a:t>
            </a:r>
            <a:r>
              <a:rPr lang="ko-KR" altLang="en-US" sz="1600" smtClean="0">
                <a:latin typeface="+mn-ea"/>
              </a:rPr>
              <a:t> 모든 분야를 다루게 됨으로써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프로그래밍 언어</a:t>
            </a:r>
            <a:r>
              <a:rPr lang="en-US" altLang="ko-KR" sz="1600" smtClean="0"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  </a:t>
            </a:r>
            <a:r>
              <a:rPr lang="ko-KR" altLang="en-US" sz="1600" smtClean="0">
                <a:latin typeface="+mn-ea"/>
              </a:rPr>
              <a:t>데이터 베이스</a:t>
            </a:r>
            <a:r>
              <a:rPr lang="en-US" altLang="ko-KR" sz="1600" smtClean="0">
                <a:latin typeface="+mn-ea"/>
              </a:rPr>
              <a:t>(Oracle, MySQL, </a:t>
            </a:r>
            <a:r>
              <a:rPr lang="en-US" altLang="ko-KR" sz="1600" err="1" smtClean="0">
                <a:latin typeface="+mn-ea"/>
              </a:rPr>
              <a:t>MariaDB</a:t>
            </a:r>
            <a:r>
              <a:rPr lang="en-US" altLang="ko-KR" sz="1600" smtClean="0">
                <a:latin typeface="+mn-ea"/>
              </a:rPr>
              <a:t>), </a:t>
            </a:r>
            <a:r>
              <a:rPr lang="ko-KR" altLang="en-US" sz="1600" smtClean="0">
                <a:latin typeface="+mn-ea"/>
              </a:rPr>
              <a:t>다양한 자동화 도구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개발 환경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웹</a:t>
            </a:r>
            <a:r>
              <a:rPr lang="en-US" altLang="ko-KR" sz="1600" smtClean="0">
                <a:latin typeface="+mn-ea"/>
              </a:rPr>
              <a:t> </a:t>
            </a:r>
            <a:r>
              <a:rPr lang="ko-KR" altLang="en-US" sz="1600" err="1" smtClean="0">
                <a:latin typeface="+mn-ea"/>
              </a:rPr>
              <a:t>호스팅</a:t>
            </a:r>
            <a:r>
              <a:rPr lang="ko-KR" altLang="en-US" sz="1600" smtClean="0">
                <a:latin typeface="+mn-ea"/>
              </a:rPr>
              <a:t> 등 </a:t>
            </a:r>
            <a:endParaRPr lang="en-US" altLang="ko-KR" sz="160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smtClean="0">
                <a:latin typeface="+mn-ea"/>
              </a:rPr>
              <a:t>	  </a:t>
            </a:r>
            <a:r>
              <a:rPr lang="ko-KR" altLang="en-US" sz="1600" smtClean="0">
                <a:latin typeface="+mn-ea"/>
              </a:rPr>
              <a:t>다양한 분야에 대해 공부할 수 있었던 아주 좋은 기회이자 경험이었다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endParaRPr lang="en-US" altLang="ko-KR" smtClean="0">
              <a:latin typeface="+mn-ea"/>
            </a:endParaRPr>
          </a:p>
          <a:p>
            <a:pPr marL="0" indent="0">
              <a:buNone/>
            </a:pPr>
            <a:r>
              <a:rPr lang="en-US" altLang="ko-KR" smtClean="0">
                <a:latin typeface="+mn-ea"/>
              </a:rPr>
              <a:t>	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203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9411" y="127076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>Ⅳ. </a:t>
            </a:r>
            <a:r>
              <a:rPr lang="ko-KR" altLang="en-US" sz="3500" smtClean="0">
                <a:latin typeface="+mn-ea"/>
              </a:rPr>
              <a:t>프로젝트 최종</a:t>
            </a:r>
            <a:r>
              <a:rPr lang="en-US" altLang="ko-KR" sz="3500">
                <a:latin typeface="+mn-ea"/>
              </a:rPr>
              <a:t/>
            </a:r>
            <a:br>
              <a:rPr lang="en-US" altLang="ko-KR" sz="3500">
                <a:latin typeface="+mn-ea"/>
              </a:rPr>
            </a:br>
            <a:r>
              <a:rPr lang="en-US" altLang="ko-KR" sz="3500">
                <a:latin typeface="+mn-ea"/>
              </a:rPr>
              <a:t>	</a:t>
            </a:r>
            <a:r>
              <a:rPr lang="en-US" altLang="ko-KR" sz="2500" smtClean="0">
                <a:latin typeface="+mn-ea"/>
              </a:rPr>
              <a:t>5. </a:t>
            </a:r>
            <a:r>
              <a:rPr lang="ko-KR" altLang="en-US" sz="2500" smtClean="0">
                <a:latin typeface="+mn-ea"/>
              </a:rPr>
              <a:t>프로젝트 평가</a:t>
            </a:r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915" y="631669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92</a:t>
            </a:r>
            <a:endParaRPr lang="ko-KR" altLang="en-US" sz="100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18712" y="287063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altLang="ko-KR" sz="3600" smtClean="0">
                <a:latin typeface="+mn-ea"/>
              </a:rPr>
              <a:t/>
            </a:r>
            <a:br>
              <a:rPr lang="en-US" altLang="ko-KR" sz="3600" smtClean="0">
                <a:latin typeface="+mn-ea"/>
              </a:rPr>
            </a:b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97424" y="2704093"/>
            <a:ext cx="11494576" cy="13035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+mn-ea"/>
              </a:rPr>
              <a:t>팀원 별 프로젝트 총 기여도</a:t>
            </a:r>
            <a:r>
              <a:rPr lang="en-US" altLang="ko-KR">
                <a:latin typeface="+mn-ea"/>
              </a:rPr>
              <a:t>	</a:t>
            </a:r>
            <a:r>
              <a:rPr lang="en-US" altLang="ko-KR" smtClean="0">
                <a:latin typeface="+mn-ea"/>
              </a:rPr>
              <a:t>	</a:t>
            </a:r>
          </a:p>
          <a:p>
            <a:endParaRPr lang="en-US" altLang="ko-KR" smtClean="0">
              <a:latin typeface="+mn-ea"/>
            </a:endParaRPr>
          </a:p>
          <a:p>
            <a:pPr marL="0" indent="0">
              <a:buNone/>
            </a:pPr>
            <a:r>
              <a:rPr lang="en-US" altLang="ko-KR" smtClean="0">
                <a:latin typeface="+mn-ea"/>
              </a:rPr>
              <a:t>	</a:t>
            </a:r>
            <a:endParaRPr lang="en-US" altLang="ko-KR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37" y="3443382"/>
            <a:ext cx="9873580" cy="153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※ </a:t>
            </a:r>
            <a:r>
              <a:rPr lang="ko-KR" altLang="en-US" smtClean="0"/>
              <a:t>참고사항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334254"/>
            <a:ext cx="10554574" cy="36365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/>
              <a:t>도메인</a:t>
            </a:r>
            <a:r>
              <a:rPr lang="en-US" altLang="ko-KR"/>
              <a:t> (</a:t>
            </a:r>
            <a:r>
              <a:rPr lang="ko-KR" altLang="en-US"/>
              <a:t>임시 </a:t>
            </a:r>
            <a:r>
              <a:rPr lang="en-US" altLang="ko-KR"/>
              <a:t>~ 7/18, </a:t>
            </a:r>
            <a:r>
              <a:rPr lang="ko-KR" altLang="en-US"/>
              <a:t>사설 </a:t>
            </a:r>
            <a:r>
              <a:rPr lang="ko-KR" altLang="en-US" err="1"/>
              <a:t>호스팅</a:t>
            </a:r>
            <a:r>
              <a:rPr lang="ko-KR" altLang="en-US"/>
              <a:t> 업체</a:t>
            </a:r>
            <a:r>
              <a:rPr lang="en-US" altLang="ko-KR"/>
              <a:t>)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en-US" altLang="ko-KR" smtClean="0"/>
              <a:t>: welcometosgv.cafe24.com/</a:t>
            </a:r>
            <a:r>
              <a:rPr lang="en-US" altLang="ko-KR" err="1" smtClean="0"/>
              <a:t>movieMySQL</a:t>
            </a:r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/>
              <a:t>사설 웹 </a:t>
            </a:r>
            <a:r>
              <a:rPr lang="ko-KR" altLang="en-US" err="1" smtClean="0"/>
              <a:t>호스팅</a:t>
            </a:r>
            <a:r>
              <a:rPr lang="ko-KR" altLang="en-US" smtClean="0"/>
              <a:t> 업체에서 단기의 저렴한 상품을 구매했기 때문에 서버 상 오류로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 </a:t>
            </a:r>
            <a:r>
              <a:rPr lang="ko-KR" altLang="en-US" smtClean="0"/>
              <a:t>홈페이지 접속 시 </a:t>
            </a:r>
            <a:r>
              <a:rPr lang="ko-KR" altLang="en-US" err="1" smtClean="0"/>
              <a:t>톰캣</a:t>
            </a:r>
            <a:r>
              <a:rPr lang="ko-KR" altLang="en-US" smtClean="0"/>
              <a:t> 서버 에러가 자주 발생</a:t>
            </a:r>
            <a:r>
              <a:rPr lang="en-US" altLang="ko-KR" smtClean="0"/>
              <a:t>, </a:t>
            </a:r>
            <a:r>
              <a:rPr lang="ko-KR" altLang="en-US" smtClean="0"/>
              <a:t>코드 상 오류 </a:t>
            </a:r>
            <a:r>
              <a:rPr lang="en-US" altLang="ko-KR" smtClean="0"/>
              <a:t>X, </a:t>
            </a:r>
            <a:r>
              <a:rPr lang="ko-KR" altLang="en-US" smtClean="0"/>
              <a:t>새로 고침 시 복구 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mtClean="0"/>
              <a:t>발표 날짜에 맞춰 </a:t>
            </a:r>
            <a:r>
              <a:rPr lang="en-US" altLang="ko-KR" smtClean="0"/>
              <a:t>6/30, 7/1 </a:t>
            </a:r>
            <a:r>
              <a:rPr lang="ko-KR" altLang="en-US" smtClean="0"/>
              <a:t>일자에만 상영 영화를 등록해놨으므로 해당 일자가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 </a:t>
            </a:r>
            <a:r>
              <a:rPr lang="ko-KR" altLang="en-US" smtClean="0"/>
              <a:t>지날 경우 상영 영화가 표시가 안됨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4161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주황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TM03457503[[fn=명언]]</Template>
  <TotalTime>1047</TotalTime>
  <Words>2176</Words>
  <Application>Microsoft Office PowerPoint</Application>
  <PresentationFormat>와이드스크린</PresentationFormat>
  <Paragraphs>1246</Paragraphs>
  <Slides>93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0" baseType="lpstr">
      <vt:lpstr>맑은 고딕</vt:lpstr>
      <vt:lpstr>Arial</vt:lpstr>
      <vt:lpstr>Century Gothic</vt:lpstr>
      <vt:lpstr>Wingdings</vt:lpstr>
      <vt:lpstr>Wingdings 2</vt:lpstr>
      <vt:lpstr>Wingdings 3</vt:lpstr>
      <vt:lpstr>명언</vt:lpstr>
      <vt:lpstr>영화 예매 사이트 제작 (Producing web site for booking movie)  </vt:lpstr>
      <vt:lpstr>PowerPoint 프레젠테이션</vt:lpstr>
      <vt:lpstr>목차</vt:lpstr>
      <vt:lpstr>목차</vt:lpstr>
      <vt:lpstr>Ⅰ. 프로젝트 제안서  1. 개요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⑤ 주별 일정표 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  </vt:lpstr>
      <vt:lpstr>  </vt:lpstr>
      <vt:lpstr>  </vt:lpstr>
      <vt:lpstr>  </vt:lpstr>
      <vt:lpstr> 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  </vt:lpstr>
      <vt:lpstr>  </vt:lpstr>
      <vt:lpstr>  </vt:lpstr>
      <vt:lpstr>  </vt:lpstr>
      <vt:lpstr>  </vt:lpstr>
      <vt:lpstr>  </vt:lpstr>
      <vt:lpstr>  </vt:lpstr>
      <vt:lpstr>  </vt:lpstr>
      <vt:lpstr>  </vt:lpstr>
      <vt:lpstr> 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※ 참고사항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재우</dc:creator>
  <cp:lastModifiedBy>이 재우</cp:lastModifiedBy>
  <cp:revision>571</cp:revision>
  <dcterms:created xsi:type="dcterms:W3CDTF">2020-07-01T08:06:21Z</dcterms:created>
  <dcterms:modified xsi:type="dcterms:W3CDTF">2020-09-17T04:50:27Z</dcterms:modified>
</cp:coreProperties>
</file>